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9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4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handoutMasterIdLst>
    <p:handoutMasterId r:id="rId21"/>
  </p:handoutMasterIdLst>
  <p:sldIdLst>
    <p:sldId id="504" r:id="rId2"/>
    <p:sldId id="525" r:id="rId3"/>
    <p:sldId id="532" r:id="rId4"/>
    <p:sldId id="540" r:id="rId5"/>
    <p:sldId id="482" r:id="rId6"/>
    <p:sldId id="519" r:id="rId7"/>
    <p:sldId id="515" r:id="rId8"/>
    <p:sldId id="405" r:id="rId9"/>
    <p:sldId id="520" r:id="rId10"/>
    <p:sldId id="533" r:id="rId11"/>
    <p:sldId id="534" r:id="rId12"/>
    <p:sldId id="535" r:id="rId13"/>
    <p:sldId id="536" r:id="rId14"/>
    <p:sldId id="537" r:id="rId15"/>
    <p:sldId id="503" r:id="rId16"/>
    <p:sldId id="390" r:id="rId17"/>
    <p:sldId id="391" r:id="rId18"/>
    <p:sldId id="398" r:id="rId19"/>
  </p:sldIdLst>
  <p:sldSz cx="9144000" cy="6858000" type="screen4x3"/>
  <p:notesSz cx="6805613" cy="9944100"/>
  <p:custDataLst>
    <p:tags r:id="rId22"/>
  </p:custDataLst>
  <p:defaultTextStyle>
    <a:defPPr>
      <a:defRPr lang="en-US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2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5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Arnot" initials="MA" lastIdx="30" clrIdx="0">
    <p:extLst/>
  </p:cmAuthor>
  <p:cmAuthor id="2" name="Lea Hegg" initials="LH" lastIdx="44" clrIdx="1">
    <p:extLst/>
  </p:cmAuthor>
  <p:cmAuthor id="3" name="Solina Administrator" initials="S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202"/>
    <a:srgbClr val="C2DBEC"/>
    <a:srgbClr val="99C837"/>
    <a:srgbClr val="00589F"/>
    <a:srgbClr val="0091CF"/>
    <a:srgbClr val="0000E6"/>
    <a:srgbClr val="063166"/>
    <a:srgbClr val="FFCC99"/>
    <a:srgbClr val="E6F559"/>
    <a:srgbClr val="8F9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6" autoAdjust="0"/>
    <p:restoredTop sz="90810" autoAdjust="0"/>
  </p:normalViewPr>
  <p:slideViewPr>
    <p:cSldViewPr snapToObjects="1">
      <p:cViewPr varScale="1">
        <p:scale>
          <a:sx n="104" d="100"/>
          <a:sy n="104" d="100"/>
        </p:scale>
        <p:origin x="2322" y="57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E6AB5BD7-40B9-4774-9FE9-8F8F4FF87BC3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296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5296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B9382FDC-2459-477D-BA42-8548D97E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97B26744-72EE-406B-9558-04EF2D0359E2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9AF29FE9-1ACD-447A-9767-3B2F7FB42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4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0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5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A0EDD47-C848-47C9-94A5-B2EABECD5FA2}" type="slidenum">
              <a:rPr>
                <a:solidFill>
                  <a:prstClr val="black"/>
                </a:solidFill>
                <a:latin typeface="Arial" charset="0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8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9AF29FE9-1ACD-447A-9767-3B2F7FB42ADC}" type="slidenum">
              <a:rPr>
                <a:solidFill>
                  <a:prstClr val="black"/>
                </a:solidFill>
              </a:rPr>
              <a:pPr algn="l" rtl="0"/>
              <a:t>15</a:t>
            </a:fld>
            <a:endParaRPr lang="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99A6149F-73CA-474F-AA8B-FC576340568F}" type="slidenum">
              <a:rPr>
                <a:solidFill>
                  <a:prstClr val="black"/>
                </a:solidFill>
              </a:rPr>
              <a:pPr/>
              <a:t>2</a:t>
            </a:fld>
            <a:endParaRPr lang="ru" dirty="0">
              <a:solidFill>
                <a:prstClr val="black"/>
              </a:solidFill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ru-RU" b="0" i="0" u="none" baseline="0">
                <a:solidFill>
                  <a:prstClr val="black"/>
                </a:solidFill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ru-RU" b="0" i="0" u="none" baseline="0"/>
              <a:t>Добавить «Учреждение группы по управлению проектом (PMT)»</a:t>
            </a:r>
          </a:p>
        </p:txBody>
      </p:sp>
    </p:spTree>
    <p:extLst>
      <p:ext uri="{BB962C8B-B14F-4D97-AF65-F5344CB8AC3E}">
        <p14:creationId xmlns:p14="http://schemas.microsoft.com/office/powerpoint/2010/main" val="338421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99A6149F-73CA-474F-AA8B-FC576340568F}" type="slidenum">
              <a:rPr>
                <a:solidFill>
                  <a:prstClr val="black"/>
                </a:solidFill>
              </a:rPr>
              <a:pPr/>
              <a:t>3</a:t>
            </a:fld>
            <a:endParaRPr lang="ru" dirty="0">
              <a:solidFill>
                <a:prstClr val="black"/>
              </a:solidFill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ru-RU" b="0" i="0" u="none" baseline="0">
                <a:solidFill>
                  <a:prstClr val="black"/>
                </a:solidFill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ru-RU" b="0" i="0" u="none" baseline="0"/>
              <a:t>Добавить «Учреждение группы по управлению проектом (PMT)»</a:t>
            </a:r>
          </a:p>
        </p:txBody>
      </p:sp>
    </p:spTree>
    <p:extLst>
      <p:ext uri="{BB962C8B-B14F-4D97-AF65-F5344CB8AC3E}">
        <p14:creationId xmlns:p14="http://schemas.microsoft.com/office/powerpoint/2010/main" val="338421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99A6149F-73CA-474F-AA8B-FC576340568F}" type="slidenum">
              <a:rPr>
                <a:solidFill>
                  <a:prstClr val="black"/>
                </a:solidFill>
              </a:rPr>
              <a:pPr algn="l" rtl="0"/>
              <a:t>4</a:t>
            </a:fld>
            <a:endParaRPr lang="ru" dirty="0">
              <a:solidFill>
                <a:prstClr val="black"/>
              </a:solidFill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ru-RU" b="0" i="0" u="none" baseline="0">
                <a:solidFill>
                  <a:prstClr val="black"/>
                </a:solidFill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ru-RU" b="0" i="0" u="none" baseline="0"/>
              <a:t>Добавить «Учреждение группы по управлению проектом (PMT)»</a:t>
            </a:r>
          </a:p>
        </p:txBody>
      </p:sp>
    </p:spTree>
    <p:extLst>
      <p:ext uri="{BB962C8B-B14F-4D97-AF65-F5344CB8AC3E}">
        <p14:creationId xmlns:p14="http://schemas.microsoft.com/office/powerpoint/2010/main" val="338421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99A6149F-73CA-474F-AA8B-FC576340568F}" type="slidenum">
              <a:rPr>
                <a:solidFill>
                  <a:prstClr val="black"/>
                </a:solidFill>
                <a:latin typeface="Calibri"/>
              </a:rPr>
              <a:pPr algn="r" rtl="0"/>
              <a:t>5</a:t>
            </a:fld>
            <a:endParaRPr lang="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ru-RU" b="0" i="0" u="none" baseline="0">
                <a:solidFill>
                  <a:prstClr val="black"/>
                </a:solidFill>
                <a:latin typeface="Calibri"/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algn="l" rtl="0" eaLnBrk="1" hangingPunct="1"/>
            <a:endParaRPr lang="ru" dirty="0" smtClean="0"/>
          </a:p>
        </p:txBody>
      </p:sp>
    </p:spTree>
    <p:extLst>
      <p:ext uri="{BB962C8B-B14F-4D97-AF65-F5344CB8AC3E}">
        <p14:creationId xmlns:p14="http://schemas.microsoft.com/office/powerpoint/2010/main" val="338421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99A6149F-73CA-474F-AA8B-FC576340568F}" type="slidenum">
              <a:rPr>
                <a:solidFill>
                  <a:prstClr val="black"/>
                </a:solidFill>
                <a:latin typeface="Calibri"/>
              </a:rPr>
              <a:pPr algn="r" rtl="0"/>
              <a:t>6</a:t>
            </a:fld>
            <a:endParaRPr lang="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ru-RU" b="0" i="0" u="none" baseline="0">
                <a:solidFill>
                  <a:prstClr val="black"/>
                </a:solidFill>
                <a:latin typeface="Calibri"/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algn="l" rtl="0" eaLnBrk="1" hangingPunct="1"/>
            <a:endParaRPr lang="ru" dirty="0" smtClean="0"/>
          </a:p>
        </p:txBody>
      </p:sp>
    </p:spTree>
    <p:extLst>
      <p:ext uri="{BB962C8B-B14F-4D97-AF65-F5344CB8AC3E}">
        <p14:creationId xmlns:p14="http://schemas.microsoft.com/office/powerpoint/2010/main" val="251724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99A6149F-73CA-474F-AA8B-FC576340568F}" type="slidenum">
              <a:rPr>
                <a:solidFill>
                  <a:prstClr val="black"/>
                </a:solidFill>
                <a:latin typeface="Calibri"/>
              </a:rPr>
              <a:pPr algn="r" rtl="0"/>
              <a:t>7</a:t>
            </a:fld>
            <a:endParaRPr lang="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ru-RU" b="0" i="0" u="none" baseline="0">
                <a:solidFill>
                  <a:prstClr val="black"/>
                </a:solidFill>
                <a:latin typeface="Calibri"/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algn="l" rtl="0" eaLnBrk="1" hangingPunct="1"/>
            <a:endParaRPr lang="ru" dirty="0" smtClean="0"/>
          </a:p>
        </p:txBody>
      </p:sp>
    </p:spTree>
    <p:extLst>
      <p:ext uri="{BB962C8B-B14F-4D97-AF65-F5344CB8AC3E}">
        <p14:creationId xmlns:p14="http://schemas.microsoft.com/office/powerpoint/2010/main" val="143186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725477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63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GB" sz="900" b="1" kern="1200" dirty="0" smtClean="0">
                <a:solidFill>
                  <a:srgbClr val="1F1F1F"/>
                </a:solidFill>
                <a:ea typeface="ＭＳ Ｐゴシック"/>
                <a:cs typeface="+mn-cs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0" eaLnBrk="1" hangingPunct="1">
              <a:defRPr/>
            </a:pPr>
            <a:endParaRPr lang="en-GB" sz="800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795" y="508600"/>
            <a:ext cx="3585365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900" kern="1200" smtClean="0">
                <a:solidFill>
                  <a:srgbClr val="1F1F1F"/>
                </a:solidFill>
                <a:ea typeface="ＭＳ Ｐゴシック"/>
                <a:cs typeface="+mn-cs"/>
              </a:rPr>
              <a:t>Last Modified 2013/05/06 10:48 AM W. Central Africa Standard Time</a:t>
            </a:r>
            <a:endParaRPr lang="en-GB" sz="900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3795" y="668956"/>
            <a:ext cx="3258233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900" kern="1200" smtClean="0">
                <a:solidFill>
                  <a:srgbClr val="1F1F1F"/>
                </a:solidFill>
                <a:ea typeface="ＭＳ Ｐゴシック"/>
                <a:cs typeface="+mn-cs"/>
              </a:rPr>
              <a:t>Printed 2013/05/03 01:00 PM W. Central Africa Standard Time</a:t>
            </a:r>
            <a:endParaRPr lang="en-GB" sz="900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grpSp>
        <p:nvGrpSpPr>
          <p:cNvPr id="3" name="McK Title Elements"/>
          <p:cNvGrpSpPr>
            <a:grpSpLocks/>
          </p:cNvGrpSpPr>
          <p:nvPr>
            <p:custDataLst>
              <p:tags r:id="rId7"/>
            </p:custDataLst>
          </p:nvPr>
        </p:nvGrpSpPr>
        <p:grpSpPr bwMode="gray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rtl="0" eaLnBrk="1" hangingPunct="1">
                <a:defRPr/>
              </a:pPr>
              <a:r>
                <a:rPr lang="en-GB" sz="1400" kern="1200" dirty="0" smtClean="0">
                  <a:solidFill>
                    <a:srgbClr val="1F1F1F"/>
                  </a:solidFill>
                  <a:ea typeface="ＭＳ Ｐゴシック"/>
                  <a:cs typeface="+mn-cs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rtl="0" eaLnBrk="1" hangingPunct="1">
                <a:defRPr/>
              </a:pPr>
              <a:r>
                <a:rPr lang="en-GB" sz="1400" kern="1200" dirty="0" smtClean="0">
                  <a:solidFill>
                    <a:srgbClr val="1F1F1F"/>
                  </a:solidFill>
                  <a:ea typeface="ＭＳ Ｐゴシック"/>
                  <a:cs typeface="+mn-cs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gray">
            <a:xfrm>
              <a:off x="1663" y="3714"/>
              <a:ext cx="277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algn="l" defTabSz="821202" rtl="0" eaLnBrk="0" hangingPunct="0"/>
              <a:r>
                <a:rPr lang="en-GB" sz="800" kern="1200" dirty="0">
                  <a:solidFill>
                    <a:srgbClr val="1F1F1F"/>
                  </a:solidFill>
                  <a:latin typeface="Arial"/>
                  <a:ea typeface="ＭＳ Ｐゴシック"/>
                  <a:cs typeface="+mn-cs"/>
                </a:rPr>
                <a:t>CONFIDENTIAL AND PROPRIETARY</a:t>
              </a:r>
            </a:p>
            <a:p>
              <a:pPr algn="l" defTabSz="821202" rtl="0" eaLnBrk="0" hangingPunct="0"/>
              <a:r>
                <a:rPr lang="en-GB" sz="800" kern="1200" dirty="0">
                  <a:solidFill>
                    <a:srgbClr val="1F1F1F"/>
                  </a:solidFill>
                  <a:latin typeface="Arial"/>
                  <a:ea typeface="ＭＳ Ｐゴシック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gray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/>
              <a:endParaRPr lang="en-GB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gray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/>
              <a:endParaRPr lang="en-GB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gray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/>
              <a:endParaRPr lang="en-GB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 bwMode="gray">
          <a:xfrm>
            <a:off x="2693796" y="1196724"/>
            <a:ext cx="6221807" cy="507831"/>
          </a:xfrm>
          <a:prstGeom prst="rect">
            <a:avLst/>
          </a:prstGeo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 bwMode="gray">
          <a:xfrm>
            <a:off x="2693795" y="3945699"/>
            <a:ext cx="5036084" cy="21982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489" y="234863"/>
            <a:ext cx="8794113" cy="298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l" rtl="0"/>
            <a:fld id="{42C328C1-A84F-4A39-A664-DBA00541A8C6}" type="slidenum">
              <a:rPr lang="en-US" kern="1200" smtClean="0">
                <a:solidFill>
                  <a:srgbClr val="1F1F1F"/>
                </a:solidFill>
                <a:latin typeface="Arial"/>
                <a:ea typeface="ＭＳ Ｐゴシック"/>
                <a:cs typeface="+mn-cs"/>
              </a:rPr>
              <a:pPr algn="l" rtl="0"/>
              <a:t>‹#›</a:t>
            </a:fld>
            <a:endParaRPr lang="en-US" kern="1200" dirty="0">
              <a:solidFill>
                <a:srgbClr val="1F1F1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image" Target="../media/image3.emf"/><Relationship Id="rId5" Type="http://schemas.openxmlformats.org/officeDocument/2006/relationships/tags" Target="../tags/tag2.xml"/><Relationship Id="rId10" Type="http://schemas.openxmlformats.org/officeDocument/2006/relationships/image" Target="../media/image2.emf"/><Relationship Id="rId4" Type="http://schemas.openxmlformats.org/officeDocument/2006/relationships/vmlDrawing" Target="../drawings/vmlDrawing1.v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44595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40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gray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rtl="0"/>
            <a:endParaRPr lang="en-GB" sz="8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73858" y="1980006"/>
            <a:ext cx="2397735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600" kern="1200" smtClean="0">
                <a:solidFill>
                  <a:srgbClr val="1F1F1F"/>
                </a:solidFill>
                <a:ea typeface="ＭＳ Ｐゴシック"/>
                <a:cs typeface="+mn-cs"/>
              </a:rPr>
              <a:t>Last Modified 2013/05/06 10:48 AM W. Central Africa Standard Time</a:t>
            </a:r>
            <a:endParaRPr lang="en-GB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83442" y="4197986"/>
            <a:ext cx="217857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600" kern="1200" smtClean="0">
                <a:solidFill>
                  <a:srgbClr val="1F1F1F"/>
                </a:solidFill>
                <a:ea typeface="ＭＳ Ｐゴシック"/>
                <a:cs typeface="+mn-cs"/>
              </a:rPr>
              <a:t>Printed 2013/05/03 01:00 PM W. Central Africa Standard Time</a:t>
            </a:r>
            <a:endParaRPr lang="en-GB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GB" sz="14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defRPr/>
            </a:pPr>
            <a:r>
              <a:rPr lang="en-GB" sz="1600" kern="1200" dirty="0" smtClean="0">
                <a:solidFill>
                  <a:srgbClr val="808080"/>
                </a:solidFill>
                <a:ea typeface="ＭＳ Ｐゴシック"/>
                <a:cs typeface="+mn-cs"/>
              </a:rPr>
              <a:t>Unit of measure</a:t>
            </a:r>
          </a:p>
        </p:txBody>
      </p:sp>
      <p:grpSp>
        <p:nvGrpSpPr>
          <p:cNvPr id="3" name="McK Slide Elements" hidden="1"/>
          <p:cNvGrpSpPr>
            <a:grpSpLocks/>
          </p:cNvGrpSpPr>
          <p:nvPr/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rtl="0">
                <a:defRPr/>
              </a:pPr>
              <a:r>
                <a:rPr lang="en-GB" sz="1000" kern="1200" dirty="0" smtClean="0">
                  <a:solidFill>
                    <a:srgbClr val="1F1F1F"/>
                  </a:solidFill>
                  <a:ea typeface="ＭＳ Ｐゴシック"/>
                  <a:cs typeface="+mn-c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algn="l" defTabSz="913526" rtl="0">
                <a:tabLst>
                  <a:tab pos="625214" algn="l"/>
                </a:tabLst>
              </a:pPr>
              <a:r>
                <a:rPr lang="en-GB" sz="1000" kern="120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SOURCE: Source</a:t>
              </a:r>
            </a:p>
          </p:txBody>
        </p:sp>
      </p:grpSp>
      <p:grpSp>
        <p:nvGrpSpPr>
          <p:cNvPr id="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 rtl="0"/>
              <a:r>
                <a:rPr lang="en-GB" b="1" kern="1200" dirty="0">
                  <a:solidFill>
                    <a:srgbClr val="1F1F1F"/>
                  </a:solidFill>
                  <a:latin typeface="Arial"/>
                  <a:ea typeface="ＭＳ Ｐゴシック"/>
                  <a:cs typeface="+mn-cs"/>
                </a:rPr>
                <a:t>Title</a:t>
              </a:r>
            </a:p>
            <a:p>
              <a:pPr algn="l" rtl="0"/>
              <a:r>
                <a:rPr lang="en-GB" kern="1200" dirty="0">
                  <a:solidFill>
                    <a:srgbClr val="808080"/>
                  </a:solidFill>
                  <a:latin typeface="Arial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2588" y="6566446"/>
            <a:ext cx="1269955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rtl="0"/>
            <a:r>
              <a:rPr lang="en-US" sz="1000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2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 rtl="0"/>
            <a:r>
              <a:rPr lang="en-US" sz="1200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0" y="6400584"/>
            <a:ext cx="9144000" cy="25712"/>
          </a:xfrm>
          <a:prstGeom prst="rect">
            <a:avLst/>
          </a:prstGeom>
          <a:gradFill flip="none" rotWithShape="1">
            <a:gsLst>
              <a:gs pos="100000">
                <a:srgbClr val="00589F"/>
              </a:gs>
              <a:gs pos="0">
                <a:srgbClr val="FFFFFF"/>
              </a:gs>
            </a:gsLst>
            <a:lin ang="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rtl="0"/>
            <a:endParaRPr lang="en-US" kern="1200" dirty="0" err="1">
              <a:ln>
                <a:solidFill>
                  <a:schemeClr val="tx2"/>
                </a:solidFill>
              </a:ln>
              <a:solidFill>
                <a:srgbClr val="1F1F1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0"/>
            <a:ext cx="9164320" cy="523220"/>
          </a:xfrm>
          <a:prstGeom prst="rect">
            <a:avLst/>
          </a:prstGeom>
          <a:solidFill>
            <a:srgbClr val="0091CF"/>
          </a:solidFill>
        </p:spPr>
        <p:txBody>
          <a:bodyPr wrap="square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99C83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x-none" sz="1600" b="1" dirty="0">
              <a:solidFill>
                <a:srgbClr val="99C83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65109" y="6530380"/>
            <a:ext cx="642450" cy="241605"/>
          </a:xfrm>
          <a:prstGeom prst="rect">
            <a:avLst/>
          </a:prstGeom>
        </p:spPr>
      </p:pic>
      <p:pic>
        <p:nvPicPr>
          <p:cNvPr id="7" name="Picture 6" descr="logo_blue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10" y="6558006"/>
            <a:ext cx="810445" cy="197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iming>
    <p:tnLst>
      <p:par>
        <p:cTn id="1" dur="indefinite" restart="never" nodeType="tmRoot"/>
      </p:par>
    </p:tnLst>
  </p:timing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9298" algn="l"/>
        </a:tabLst>
        <a:defRPr sz="1900" b="1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6.emf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oleObject" Target="../embeddings/oleObject3.bin"/><Relationship Id="rId2" Type="http://schemas.openxmlformats.org/officeDocument/2006/relationships/tags" Target="../tags/tag14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6" Type="http://schemas.openxmlformats.org/officeDocument/2006/relationships/tags" Target="../tags/tag18.xml"/><Relationship Id="rId11" Type="http://schemas.openxmlformats.org/officeDocument/2006/relationships/image" Target="../media/image8.emf"/><Relationship Id="rId5" Type="http://schemas.openxmlformats.org/officeDocument/2006/relationships/tags" Target="../tags/tag17.xml"/><Relationship Id="rId15" Type="http://schemas.openxmlformats.org/officeDocument/2006/relationships/image" Target="../media/image10.emf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78.xml"/><Relationship Id="rId7" Type="http://schemas.openxmlformats.org/officeDocument/2006/relationships/image" Target="../media/image17.emf"/><Relationship Id="rId2" Type="http://schemas.openxmlformats.org/officeDocument/2006/relationships/tags" Target="../tags/tag7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80.xml"/><Relationship Id="rId7" Type="http://schemas.openxmlformats.org/officeDocument/2006/relationships/oleObject" Target="../embeddings/oleObject13.bin"/><Relationship Id="rId2" Type="http://schemas.openxmlformats.org/officeDocument/2006/relationships/tags" Target="../tags/tag79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83.xml"/><Relationship Id="rId7" Type="http://schemas.openxmlformats.org/officeDocument/2006/relationships/image" Target="../media/image17.emf"/><Relationship Id="rId2" Type="http://schemas.openxmlformats.org/officeDocument/2006/relationships/tags" Target="../tags/tag8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85.xml"/><Relationship Id="rId7" Type="http://schemas.openxmlformats.org/officeDocument/2006/relationships/image" Target="../media/image17.emf"/><Relationship Id="rId2" Type="http://schemas.openxmlformats.org/officeDocument/2006/relationships/tags" Target="../tags/tag8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8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10" Type="http://schemas.openxmlformats.org/officeDocument/2006/relationships/image" Target="../media/image11.emf"/><Relationship Id="rId4" Type="http://schemas.openxmlformats.org/officeDocument/2006/relationships/tags" Target="../tags/tag88.xml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91.xml"/><Relationship Id="rId7" Type="http://schemas.openxmlformats.org/officeDocument/2006/relationships/image" Target="../media/image18.emf"/><Relationship Id="rId2" Type="http://schemas.openxmlformats.org/officeDocument/2006/relationships/tags" Target="../tags/tag9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1.emf"/><Relationship Id="rId2" Type="http://schemas.openxmlformats.org/officeDocument/2006/relationships/tags" Target="../tags/tag9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95.xml"/><Relationship Id="rId7" Type="http://schemas.openxmlformats.org/officeDocument/2006/relationships/image" Target="../media/image18.emf"/><Relationship Id="rId2" Type="http://schemas.openxmlformats.org/officeDocument/2006/relationships/tags" Target="../tags/tag9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emf"/><Relationship Id="rId4" Type="http://schemas.openxmlformats.org/officeDocument/2006/relationships/tags" Target="../tags/tag96.xml"/><Relationship Id="rId9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11.emf"/><Relationship Id="rId2" Type="http://schemas.openxmlformats.org/officeDocument/2006/relationships/tags" Target="../tags/tag97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01.xml"/><Relationship Id="rId11" Type="http://schemas.openxmlformats.org/officeDocument/2006/relationships/image" Target="../media/image23.emf"/><Relationship Id="rId5" Type="http://schemas.openxmlformats.org/officeDocument/2006/relationships/tags" Target="../tags/tag100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99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1.xml"/><Relationship Id="rId7" Type="http://schemas.openxmlformats.org/officeDocument/2006/relationships/image" Target="../media/image1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image" Target="../media/image12.emf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notesSlide" Target="../notesSlides/notesSlide4.xml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image" Target="../media/image12.emf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emf"/><Relationship Id="rId2" Type="http://schemas.openxmlformats.org/officeDocument/2006/relationships/tags" Target="../tags/tag6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2.emf"/><Relationship Id="rId2" Type="http://schemas.openxmlformats.org/officeDocument/2006/relationships/tags" Target="../tags/tag6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7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73.xml"/><Relationship Id="rId7" Type="http://schemas.openxmlformats.org/officeDocument/2006/relationships/image" Target="../media/image16.emf"/><Relationship Id="rId2" Type="http://schemas.openxmlformats.org/officeDocument/2006/relationships/tags" Target="../tags/tag7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76.xml"/><Relationship Id="rId7" Type="http://schemas.openxmlformats.org/officeDocument/2006/relationships/image" Target="../media/image17.emf"/><Relationship Id="rId2" Type="http://schemas.openxmlformats.org/officeDocument/2006/relationships/tags" Target="../tags/tag7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1" b="720"/>
          <a:stretch/>
        </p:blipFill>
        <p:spPr>
          <a:xfrm>
            <a:off x="3733800" y="0"/>
            <a:ext cx="5410200" cy="5169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"/>
            <a:ext cx="6919804" cy="51514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5151411"/>
            <a:ext cx="9144000" cy="17065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58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AutoShape 4" descr="data:image/jpeg;base64,/9j/4AAQSkZJRgABAQAAAQABAAD/2wCEAAkGBw8HBhMIEhQWFhUVGBoYFxYXGRoWHhQWJR0eISAdFhgbHSggGhoxGx8cJT0lJSkrLzgvICQzRD8tNy45Li0BCgoKDg0OGhAQGjQmICUtNCsvMCw0LC02LCw0NCs1NTQsNSw4LCssLSwrNTQtLDc3Nyw3Ly8sLCw3LCw1KywsN//AABEIAI4AjgMBIgACEQEDEQH/xAAaAAEAAwEBAQAAAAAAAAAAAAAAAwQFAQIG/8QALxAAAgEDAwIFAwQCAwAAAAAAAQIAAwQRBRIhMUETIlFxgRRhkRUycqEGgiNCUv/EABkBAQEBAAMAAAAAAAAAAAAAAAABAgMEBv/EACIRAQEBAAEDAwUAAAAAAAAAAAABEQISITETwfAiQVFx0f/aAAwDAQACEQMRAD8A+OiInSevIiICIiAiIgIiICIiAiIgIiICIiAiIgIiICIiAiIgIiICIiAiIgIiICIiAiIgIiICIiAiIgIiICIiAiIgIiICIiAiJe0eyW/rvTYkbab1OMHJUZxzKlsk2qMTUfSd+qJZU3zvQONwwV8hcq4GcMAD/Up/Sn9OF7kYLmnjvkKG/GCIxJzlV4lm8tDarTYkHxEDjHYHPX78SNaDNQat2GOvck9vWF2eUUTQp6W1TQm1QHhavhsvou1Tu9ssB8icq6aaOiJqRP76hQL6LtyGPuQ3wM94xOueyhE07nSfp9SXT/EUuzIh4Pl3YwfuORIKFgat3Ut9wHhrVYnnkIpY4+FMYTnLNU4lt9OqJpq6hjKMSCRyUOSBuHYHBwfsZOmk7mfNQAJSWsTgnyttwAPXzCMOvizYly509qNst0pDo5Khl7P/AOWB5Vsc+08ajZPp92bZ8ZAB45BBAIIPsYxZylVoiJFIiICan+PXSWl47u20NSqICAThmGB0mXEsTlx6pj6ChqtL9RtqlRiTSp1EqVcHLkq4X7nAZRkyjbvSfQhaM+1xWL9CRs2KvUd8g8TNiNZ9OT5+/wCtTUqtK5taDB/MlFUZcH94J4B6YweskudXL5FE1BkDynGKYHamBnjPc4/PMx5s6pu061tlpkqr0VqFl4LuSd2WHJwRtx2xLrN4yZHrT9RpWdGjbtk02FVLhQMEK5AyvqwCqw+4xPFxqNO70etbE7SatN6S44CKrJjPY7SP7kla0qNq6NcFXC0kqtghQ1MDKqzHGCeAT95LQtFtNefTyiOm2tURmUMSvgO9PDegwvTjrL3Y+nz9/Pu7qepUrjXaV2Kuaa1aTY2EFVXbuOcc9Okq0q1CjqNat4mRUp3KjykYLoypn5b4xJNNVbrT69yVoKymkAWXCjJIPAB6+0htqCXGjVKlPYaib2qIw83hcYekT2U5yBz35EEkkz8dnLfU/oqFHbhvK6VqbA7XQuTtPweo5Bln622arcKrMqPbpSp7hk5BpnDY/gRmUtMt1a3eucFtyU6asMqXJ/7fA/uWU/x5qly1AOp2hSTg4GSevso3e2JO68ujbrlle0rS2Ftu3AOaxJU4LqhCIB6Fup9JDqV6uo2NKqxArJuRgFwGp53KeOMglh7Yilo7VbNK4blyoCEEHLMyjJ7ftz7S22hF3p2gI4Xe9XaejHyjHUgKu7/Y9+I7m8Jd1gxNKnp2KK1ietN6pDK2AikgZIIOSQOnTcs9/ojK6Uy4BZWJHXbhQefckL/LjmTK5PU4sqJPe2/0t29vnO0kZxjPwZBI3LvciIgIiICXaGp1aVn9Gdr0wSQrqHCk9SueVz9jKUQlkvldutVrXW7cV8yopwqjCr+0LgcD2nU1WslWnVBGadM0lJVT/wAZDKQeOfKxGT2lGJdTo4+MWrS/e0oPQAUq+0srKGztOR16czgvXWkaYCjIZSQoB2kkkZ9OT8cdJWiNXpiVq5aiKPAAOeO7dMn74E8eI2ScnnryefeeYkXHoOR3P5/EeI3qfyZ5iB3cfU+nx6e07vOc5Pp17TzEDpOTmciICIiAiIgIiICIiAiIgIiICIiAiIgIiICIiAiIgIiICIiAiIgIiICIiAiIgIiICIiAiIgIiICIiAiIgIiICIiAiIgIiIH/2Q=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574" name="AutoShape 6" descr="data:image/jpeg;base64,/9j/4AAQSkZJRgABAQAAAQABAAD/2wCEAAkGBw8HBhMIEhQWFhUVGBoYFxYXGRoWHhQWJR0eISAdFhgbHSggGhoxGx8cJT0lJSkrLzgvICQzRD8tNy45Li0BCgoKDg0OGhAQGjQmICUtNCsvMCw0LC02LCw0NCs1NTQsNSw4LCssLSwrNTQtLDc3Nyw3Ly8sLCw3LCw1KywsN//AABEIAI4AjgMBIgACEQEDEQH/xAAaAAEAAwEBAQAAAAAAAAAAAAAAAwQFAQIG/8QALxAAAgEDAwIFAwQCAwAAAAAAAQIAAwQRBRIhMUETIlFxgRRhkRUycqEGgiNCUv/EABkBAQEBAAMAAAAAAAAAAAAAAAABAgMEBv/EACIRAQEBAAEDAwUAAAAAAAAAAAABEQISITETwfAiQVFx0f/aAAwDAQACEQMRAD8A+OiInSevIiICIiAiIgIiICIiAiIgIiICIiAiIgIiICIiAiIgIiICIiAiIgIiICIiAiIgIiICIiAiIgIiICIiAiIgIiICIiAiJe0eyW/rvTYkbab1OMHJUZxzKlsk2qMTUfSd+qJZU3zvQONwwV8hcq4GcMAD/Up/Sn9OF7kYLmnjvkKG/GCIxJzlV4lm8tDarTYkHxEDjHYHPX78SNaDNQat2GOvck9vWF2eUUTQp6W1TQm1QHhavhsvou1Tu9ssB8icq6aaOiJqRP76hQL6LtyGPuQ3wM94xOueyhE07nSfp9SXT/EUuzIh4Pl3YwfuORIKFgat3Ut9wHhrVYnnkIpY4+FMYTnLNU4lt9OqJpq6hjKMSCRyUOSBuHYHBwfsZOmk7mfNQAJSWsTgnyttwAPXzCMOvizYly509qNst0pDo5Khl7P/AOWB5Vsc+08ajZPp92bZ8ZAB45BBAIIPsYxZylVoiJFIiICan+PXSWl47u20NSqICAThmGB0mXEsTlx6pj6ChqtL9RtqlRiTSp1EqVcHLkq4X7nAZRkyjbvSfQhaM+1xWL9CRs2KvUd8g8TNiNZ9OT5+/wCtTUqtK5taDB/MlFUZcH94J4B6YweskudXL5FE1BkDynGKYHamBnjPc4/PMx5s6pu061tlpkqr0VqFl4LuSd2WHJwRtx2xLrN4yZHrT9RpWdGjbtk02FVLhQMEK5AyvqwCqw+4xPFxqNO70etbE7SatN6S44CKrJjPY7SP7kla0qNq6NcFXC0kqtghQ1MDKqzHGCeAT95LQtFtNefTyiOm2tURmUMSvgO9PDegwvTjrL3Y+nz9/Pu7qepUrjXaV2Kuaa1aTY2EFVXbuOcc9Okq0q1CjqNat4mRUp3KjykYLoypn5b4xJNNVbrT69yVoKymkAWXCjJIPAB6+0htqCXGjVKlPYaib2qIw83hcYekT2U5yBz35EEkkz8dnLfU/oqFHbhvK6VqbA7XQuTtPweo5Bln622arcKrMqPbpSp7hk5BpnDY/gRmUtMt1a3eucFtyU6asMqXJ/7fA/uWU/x5qly1AOp2hSTg4GSevso3e2JO68ujbrlle0rS2Ftu3AOaxJU4LqhCIB6Fup9JDqV6uo2NKqxArJuRgFwGp53KeOMglh7Yilo7VbNK4blyoCEEHLMyjJ7ftz7S22hF3p2gI4Xe9XaejHyjHUgKu7/Y9+I7m8Jd1gxNKnp2KK1ietN6pDK2AikgZIIOSQOnTcs9/ojK6Uy4BZWJHXbhQefckL/LjmTK5PU4sqJPe2/0t29vnO0kZxjPwZBI3LvciIgIiICXaGp1aVn9Gdr0wSQrqHCk9SueVz9jKUQlkvldutVrXW7cV8yopwqjCr+0LgcD2nU1WslWnVBGadM0lJVT/wAZDKQeOfKxGT2lGJdTo4+MWrS/e0oPQAUq+0srKGztOR16czgvXWkaYCjIZSQoB2kkkZ9OT8cdJWiNXpiVq5aiKPAAOeO7dMn74E8eI2ScnnryefeeYkXHoOR3P5/EeI3qfyZ5iB3cfU+nx6e07vOc5Pp17TzEDpOTmciICIiAiIgIiICIiAiIgIiICIiAiIgIiICIiAiIgIiICIiAiIgIiICIiAiIgIiICIiAiIgIiICIiAiIgIiICIiAiIgIiIH/2Q==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Titl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81000" y="838200"/>
            <a:ext cx="6324600" cy="990600"/>
          </a:xfrm>
          <a:prstGeom prst="rect">
            <a:avLst/>
          </a:prstGeom>
        </p:spPr>
        <p:txBody>
          <a:bodyPr lIns="91344" tIns="45671" rIns="91344" bIns="45671"/>
          <a:lstStyle/>
          <a:p>
            <a:pPr marL="0" marR="0" lvl="0" indent="0" algn="l" defTabSz="9115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ПЛАТФОРМА </a:t>
            </a:r>
            <a:r>
              <a:rPr lang="ru-RU" sz="2800" b="1" i="0" u="none" kern="0" baseline="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ОПТИМИЗАЦИИ ОБОРУДОВАНИЯ ХОЛОДОВОЙ ЦЕПИ</a:t>
            </a:r>
            <a:endParaRPr kumimoji="0" lang="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8877" y="2237152"/>
            <a:ext cx="414619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912330" rtl="0">
              <a:defRPr/>
            </a:pPr>
            <a:r>
              <a:rPr lang="ru-RU" sz="2200" b="0" i="0" u="none" kern="0" baseline="0" dirty="0">
                <a:solidFill>
                  <a:srgbClr val="FFFFFF"/>
                </a:solidFill>
                <a:latin typeface="Arial"/>
                <a:cs typeface="Arial"/>
              </a:rPr>
              <a:t>Руководство по оперативному развертыванию для стран</a:t>
            </a:r>
            <a:endParaRPr lang="ru" sz="22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09853" y="6002470"/>
            <a:ext cx="2667000" cy="3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l" defTabSz="944363" rtl="0"/>
            <a:fld id="{BF43AC71-E6CE-452F-82A4-E5D2620D5435}" type="datetime4">
              <a:rPr lang="en-US" sz="1600" b="1">
                <a:solidFill>
                  <a:srgbClr val="00589F"/>
                </a:solidFill>
              </a:rPr>
              <a:pPr algn="l" defTabSz="944363" rtl="0"/>
              <a:t>May 23, 2017</a:t>
            </a:fld>
            <a:endParaRPr lang="ru" sz="1600" b="1" dirty="0">
              <a:solidFill>
                <a:srgbClr val="00589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00" y="5465191"/>
            <a:ext cx="2510905" cy="1303127"/>
          </a:xfrm>
          <a:prstGeom prst="rect">
            <a:avLst/>
          </a:prstGeom>
        </p:spPr>
      </p:pic>
      <p:pic>
        <p:nvPicPr>
          <p:cNvPr id="16" name="Picture 15" descr="logo_blue copy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826760"/>
            <a:ext cx="2400300" cy="584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877" y="3048000"/>
            <a:ext cx="38227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0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80559"/>
              </p:ext>
            </p:extLst>
          </p:nvPr>
        </p:nvGraphicFramePr>
        <p:xfrm>
          <a:off x="381000" y="631542"/>
          <a:ext cx="8458199" cy="515965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971800"/>
                <a:gridCol w="1066800"/>
                <a:gridCol w="762000"/>
                <a:gridCol w="3657599"/>
              </a:tblGrid>
              <a:tr h="457200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1" i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Риск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1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Вероятность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1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Воздействие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1" i="0" u="none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Стратегия управления</a:t>
                      </a:r>
                      <a:endParaRPr lang="ru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229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Отсутствует документация о прохождении таможенного оформления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Связаться с сотрудниками таможни и обеспечить наличие всей необходимой документации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229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Не назначен таможенный агент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Связаться с Минздравом и обеспечить назначение таможенного агента перед поступлением продукции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Повреждение/кража продукции в процессе доставки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Низкая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spc="0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Застраховать продукцию и рекомендовать маршруты с низким уровнем риска</a:t>
                      </a:r>
                      <a:endParaRPr lang="ru" sz="1000" spc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ОХЦ поставлено в неправильное место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Обеспечить подачу точного плана развертывания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651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Место установки недоступно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Обеспечить подачу точного плана развертывания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131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Место установки находится в небезопасной зоне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Обеспечить подачу точного плана развертывания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Оборудование доставлено в нерабочее время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Низкая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Связаться с подрядчиком и уточнить рабочие часы учреждений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Учреждение закрыто во время поставки ОХЦ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Низкая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Связаться с подрядчиком и уточнить рабочие часы учреждений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229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Отсутствует надлежащий персонал для обучения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Обеспечить наличие в учреждениях здравоохранения информации о сроках проведения подрядчиками установки и обучения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25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Крыша не выдерживает солнечных батарей (SSD)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Обеспечить качественную оценку учреждений здравоохранения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25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Отсутствуют электрические розетки (ILR)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Средняя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Обеспечить качественную оценку учреждений здравоохранения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25"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Учреждение уже оснащено функциональным холодильником для хранения вакцин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Низкая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Высокое</a:t>
                      </a:r>
                      <a:endParaRPr lang="ru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000" b="0" i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Обеспечить качественную оценку учреждений здравоохранения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13080" y="6019800"/>
            <a:ext cx="847852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sz="900" b="1" i="0" u="none" baseline="0" dirty="0">
                <a:solidFill>
                  <a:srgbClr val="7F7F7F"/>
                </a:solidFill>
                <a:latin typeface="Arial"/>
                <a:cs typeface="Arial"/>
              </a:rPr>
              <a:t>Ниже приводится пример потенциальных рисков: Группа по управлению проектом должна оценить все риски и разработать стратегию управления для урегулирования последствий в случае риска с высоким уровнем воздействия и вероятности возникновения в соответствии с обстановкой в стране</a:t>
            </a:r>
          </a:p>
        </p:txBody>
      </p:sp>
      <p:pic>
        <p:nvPicPr>
          <p:cNvPr id="29" name="Picture 2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72806" y="1028930"/>
            <a:ext cx="8485633" cy="8103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39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Риски отклонения</a:t>
            </a:r>
            <a:endParaRPr lang="ru" sz="14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849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3080" y="5817215"/>
            <a:ext cx="84093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sz="1000" b="1" i="1" u="none" baseline="0" dirty="0">
                <a:solidFill>
                  <a:schemeClr val="bg1">
                    <a:lumMod val="50000"/>
                  </a:schemeClr>
                </a:solidFill>
                <a:cs typeface="Arial"/>
              </a:rPr>
              <a:t>(1) В системе оказания услуг в рамках ПООХЦ поставщик указывает цены на основании информации, представленной в плане оперативного развертывания. После утверждения соглашение о расходах становится имеющим законную силу контрактом — правительство гарантирует точность плана оперативного развертывания (ODP), а поставщик обязуется оказать пакет услуг по указанной цене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609600" y="654535"/>
            <a:ext cx="831281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defTabSz="685800" rtl="0"/>
            <a:r>
              <a:rPr lang="ru-RU" sz="1300" b="0" i="0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Стоимость пакета оказываемых в рамках ПООХЦ услуг основывается на плане оперативного развертывания.</a:t>
            </a:r>
            <a:r>
              <a:rPr lang="ru-RU" sz="1300" b="0" i="1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300" b="0" i="1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Любое </a:t>
            </a:r>
            <a:r>
              <a:rPr lang="ru-RU" sz="1300" b="0" i="1" u="non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отклонение от этого плана влечет за собой дополнительные расходы, которые МОГУТ быть возложены на правительство страны.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609600" y="1371600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685800" rtl="0"/>
            <a:r>
              <a:rPr lang="ru-RU" b="1" i="0" u="none" baseline="0">
                <a:solidFill>
                  <a:srgbClr val="1F1F1F"/>
                </a:solidFill>
              </a:rPr>
              <a:t>Определение отклонения</a:t>
            </a:r>
            <a:endParaRPr lang="ru" b="1" dirty="0">
              <a:solidFill>
                <a:srgbClr val="1F1F1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714938"/>
            <a:ext cx="80568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685800" rtl="0">
              <a:buFont typeface="Arial" charset="0"/>
              <a:buChar char="•"/>
            </a:pPr>
            <a:r>
              <a:rPr lang="ru-RU" sz="13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Ситуация, когда одно или более учреждений не получает оборудование согласно договоренностям между поставщиком и правительством, называется </a:t>
            </a:r>
            <a:r>
              <a:rPr lang="ru-RU" sz="1300" b="1" i="0" u="none" baseline="0" dirty="0">
                <a:solidFill>
                  <a:prstClr val="black"/>
                </a:solidFill>
                <a:latin typeface="Arial"/>
                <a:cs typeface="Arial"/>
              </a:rPr>
              <a:t>«отклонением»</a:t>
            </a:r>
            <a:r>
              <a:rPr lang="ru-RU" sz="13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ru-RU" sz="1300" b="1" i="0" u="none" baseline="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285750" indent="-285750" algn="l" defTabSz="685800" rtl="0">
              <a:buFont typeface="Arial" charset="0"/>
              <a:buChar char="•"/>
            </a:pPr>
            <a:r>
              <a:rPr lang="ru-RU" sz="1300" b="1" i="0" u="none" baseline="0" dirty="0">
                <a:solidFill>
                  <a:prstClr val="black"/>
                </a:solidFill>
                <a:latin typeface="Arial"/>
                <a:cs typeface="Arial"/>
              </a:rPr>
              <a:t>Ответственность за оплату сопутствующих расходов может быть возложена на правительство</a:t>
            </a:r>
            <a:r>
              <a:rPr lang="ru-RU" sz="13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, если отклонения вызваны предоставлением неточной информации (например, учреждение не готово к установке) поставщику или невыполнением иных обязательств.</a:t>
            </a:r>
            <a:r>
              <a:rPr lang="ru-RU" sz="1300" b="1" i="0" u="none" baseline="300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579120" y="2905760"/>
            <a:ext cx="8343292" cy="2809240"/>
          </a:xfrm>
          <a:prstGeom prst="rect">
            <a:avLst/>
          </a:prstGeom>
          <a:noFill/>
          <a:ln w="19050" cmpd="sng">
            <a:solidFill>
              <a:srgbClr val="00589F"/>
            </a:solidFill>
            <a:headEnd/>
            <a:tailE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3276" tIns="46638" rIns="93276" bIns="46638" anchor="ctr">
            <a:noAutofit/>
          </a:bodyPr>
          <a:lstStyle/>
          <a:p>
            <a:pPr algn="l" rtl="0"/>
            <a:endParaRPr lang="ru" sz="1400" kern="1200" dirty="0" err="1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791027" y="3010505"/>
            <a:ext cx="754438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685800" rtl="0"/>
            <a:r>
              <a:rPr lang="ru-RU" sz="1400" b="1" i="0" u="none" baseline="0">
                <a:cs typeface="Arial"/>
              </a:rPr>
              <a:t>Основные источники отклонений и ответственности</a:t>
            </a:r>
          </a:p>
        </p:txBody>
      </p:sp>
      <p:sp>
        <p:nvSpPr>
          <p:cNvPr id="14" name="Pentagon 13"/>
          <p:cNvSpPr/>
          <p:nvPr/>
        </p:nvSpPr>
        <p:spPr>
          <a:xfrm>
            <a:off x="791028" y="3469640"/>
            <a:ext cx="1952172" cy="998416"/>
          </a:xfrm>
          <a:prstGeom prst="homePlate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ru-RU" sz="1200" b="1" i="0" u="none" baseline="0">
                <a:solidFill>
                  <a:prstClr val="black"/>
                </a:solidFill>
                <a:latin typeface="Arial"/>
                <a:cs typeface="Arial"/>
              </a:rPr>
              <a:t>ПОСТАВЩИК </a:t>
            </a:r>
            <a:r>
              <a:rPr lang="ru-RU" sz="1200" b="0" i="0" u="none" baseline="0">
                <a:solidFill>
                  <a:prstClr val="black"/>
                </a:solidFill>
                <a:latin typeface="Arial"/>
                <a:cs typeface="Arial"/>
              </a:rPr>
              <a:t>несет ответственность за расходы, возникающие вследствие</a:t>
            </a:r>
            <a:endParaRPr lang="ru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91028" y="4511903"/>
            <a:ext cx="1952172" cy="1048504"/>
          </a:xfrm>
          <a:prstGeom prst="homePlate">
            <a:avLst/>
          </a:prstGeom>
          <a:solidFill>
            <a:srgbClr val="00589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ru-RU" sz="1200" b="1" i="0" u="none" baseline="0">
                <a:solidFill>
                  <a:prstClr val="black"/>
                </a:solidFill>
                <a:latin typeface="Arial"/>
                <a:cs typeface="Arial"/>
              </a:rPr>
              <a:t>ПРАВИТЕЛЬСТВО </a:t>
            </a:r>
            <a:r>
              <a:rPr lang="ru-RU" sz="1200" b="0" i="0" u="none" baseline="0">
                <a:solidFill>
                  <a:prstClr val="black"/>
                </a:solidFill>
                <a:latin typeface="Arial"/>
                <a:cs typeface="Arial"/>
              </a:rPr>
              <a:t>несет ответственность за следующие расходы</a:t>
            </a:r>
            <a:endParaRPr lang="ru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3479800"/>
            <a:ext cx="6019800" cy="998423"/>
          </a:xfrm>
          <a:prstGeom prst="rect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685800" rtl="0">
              <a:buFont typeface="Arial" charset="0"/>
              <a:buChar char="•"/>
            </a:pPr>
            <a:r>
              <a:rPr lang="ru-RU" sz="9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Задержек в результате работы оборудования или действий сотрудников вендора</a:t>
            </a:r>
          </a:p>
          <a:p>
            <a:pPr marL="285750" indent="-285750" algn="l" defTabSz="685800" rtl="0">
              <a:buFont typeface="Arial" charset="0"/>
              <a:buChar char="•"/>
            </a:pPr>
            <a:r>
              <a:rPr lang="ru-RU" sz="9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Задержек в результате неспособности надлежащим образом оценить потребности, описанные в плане оперативного развертывания (например, использования несоответствующего транспортного средства, отсутствия установок на мачтах)</a:t>
            </a:r>
            <a:endParaRPr lang="ru"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4536440"/>
            <a:ext cx="6019800" cy="1048504"/>
          </a:xfrm>
          <a:prstGeom prst="rect">
            <a:avLst/>
          </a:prstGeom>
          <a:solidFill>
            <a:srgbClr val="00589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defTabSz="685800" rtl="0">
              <a:buFont typeface="Arial" charset="0"/>
              <a:buChar char="•"/>
            </a:pPr>
            <a:r>
              <a:rPr lang="ru-RU" sz="9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Любые дополнительные </a:t>
            </a:r>
            <a:r>
              <a:rPr lang="ru-RU" sz="900" b="1" i="0" u="none" baseline="0" dirty="0">
                <a:solidFill>
                  <a:prstClr val="black"/>
                </a:solidFill>
                <a:latin typeface="Arial"/>
                <a:cs typeface="Arial"/>
              </a:rPr>
              <a:t>транспортные</a:t>
            </a:r>
            <a:r>
              <a:rPr lang="ru-RU" sz="9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 расходы, связанные с неточностями в плане оперативного развертывания (ODP) (например, неверной информацией о расстоянии транспортировки, качестве дороги)</a:t>
            </a:r>
          </a:p>
          <a:p>
            <a:pPr marL="285750" indent="-285750" algn="l" defTabSz="685800" rtl="0">
              <a:buFont typeface="Arial" charset="0"/>
              <a:buChar char="•"/>
            </a:pPr>
            <a:r>
              <a:rPr lang="ru-RU" sz="9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Любые дополнительные расходы на установку, связанные с неточным </a:t>
            </a:r>
            <a:r>
              <a:rPr lang="ru-RU" sz="900" b="1" i="0" u="none" baseline="0" dirty="0">
                <a:solidFill>
                  <a:prstClr val="black"/>
                </a:solidFill>
                <a:latin typeface="Arial"/>
                <a:cs typeface="Arial"/>
              </a:rPr>
              <a:t>описанием мест установки</a:t>
            </a:r>
            <a:r>
              <a:rPr lang="ru-RU" sz="9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 (например, если крыша не выдерживает солнечные батареи)</a:t>
            </a:r>
          </a:p>
          <a:p>
            <a:pPr marL="285750" indent="-285750" algn="l" defTabSz="685800" rtl="0">
              <a:buFont typeface="Arial" charset="0"/>
              <a:buChar char="•"/>
            </a:pPr>
            <a:r>
              <a:rPr lang="ru-RU" sz="900" b="0" i="0" u="none" baseline="0" dirty="0">
                <a:solidFill>
                  <a:prstClr val="black"/>
                </a:solidFill>
                <a:latin typeface="Arial"/>
                <a:cs typeface="Arial"/>
              </a:rPr>
              <a:t>Любые расходы, связанные с задержками из-за </a:t>
            </a:r>
            <a:r>
              <a:rPr lang="ru-RU" sz="900" b="1" i="0" u="none" baseline="0" dirty="0">
                <a:solidFill>
                  <a:prstClr val="black"/>
                </a:solidFill>
                <a:latin typeface="Arial"/>
                <a:cs typeface="Arial"/>
              </a:rPr>
              <a:t>недоступности указанных должностных лиц</a:t>
            </a:r>
            <a:endParaRPr lang="ru" sz="9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1027" y="3291596"/>
            <a:ext cx="8048173" cy="45719"/>
          </a:xfrm>
          <a:prstGeom prst="rect">
            <a:avLst/>
          </a:prstGeom>
          <a:solidFill>
            <a:srgbClr val="00589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dirty="0" err="1" smtClean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90564"/>
            <a:ext cx="9144000" cy="810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685800" rtl="0"/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Обзор политики в сфере отклонений и выплат</a:t>
            </a:r>
          </a:p>
        </p:txBody>
      </p:sp>
    </p:spTree>
    <p:extLst>
      <p:ext uri="{BB962C8B-B14F-4D97-AF65-F5344CB8AC3E}">
        <p14:creationId xmlns:p14="http://schemas.microsoft.com/office/powerpoint/2010/main" val="12433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5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gray">
          <a:xfrm>
            <a:off x="609600" y="654535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685800" rtl="0"/>
            <a:r>
              <a:rPr lang="ru-RU" sz="1300" b="0" i="1" u="none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Четкие процессы планирования и оценки абсолютно точно дают стране возможность избежать отклонений и, соответственно, дополнительных затрат.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gray">
          <a:xfrm>
            <a:off x="609600" y="1249450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685800" rtl="0"/>
            <a:r>
              <a:rPr lang="ru-RU" b="1" i="0" u="none" baseline="0">
                <a:solidFill>
                  <a:srgbClr val="1F1F1F"/>
                </a:solidFill>
              </a:rPr>
              <a:t>Определение отклонения</a:t>
            </a:r>
            <a:endParaRPr lang="ru" b="1" dirty="0">
              <a:solidFill>
                <a:srgbClr val="1F1F1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399" y="1549785"/>
            <a:ext cx="82816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rtl="0"/>
            <a:r>
              <a:rPr lang="ru-RU" sz="1000" b="1" i="0" u="none" baseline="0" dirty="0">
                <a:solidFill>
                  <a:srgbClr val="1F1F1F"/>
                </a:solidFill>
              </a:rPr>
              <a:t>Расходов Правительства, связанных с отклонениями, можно избежать путем предоставления </a:t>
            </a:r>
            <a:r>
              <a:rPr lang="ru-RU" sz="1000" b="1" i="0" u="sng" baseline="0" dirty="0">
                <a:solidFill>
                  <a:srgbClr val="1F1F1F"/>
                </a:solidFill>
              </a:rPr>
              <a:t>точной</a:t>
            </a:r>
            <a:r>
              <a:rPr lang="ru-RU" sz="1000" b="1" i="0" u="none" baseline="0" dirty="0">
                <a:solidFill>
                  <a:srgbClr val="1F1F1F"/>
                </a:solidFill>
              </a:rPr>
              <a:t> и </a:t>
            </a:r>
            <a:r>
              <a:rPr lang="ru-RU" sz="1000" b="1" i="0" u="sng" baseline="0" dirty="0">
                <a:solidFill>
                  <a:srgbClr val="1F1F1F"/>
                </a:solidFill>
              </a:rPr>
              <a:t>полной</a:t>
            </a:r>
            <a:r>
              <a:rPr lang="ru-RU" sz="1000" b="1" i="0" u="none" baseline="0" dirty="0">
                <a:solidFill>
                  <a:srgbClr val="1F1F1F"/>
                </a:solidFill>
              </a:rPr>
              <a:t> информации</a:t>
            </a:r>
            <a:r>
              <a:rPr lang="ru-RU" sz="1000" b="0" i="0" u="none" baseline="0" dirty="0">
                <a:solidFill>
                  <a:srgbClr val="1F1F1F"/>
                </a:solidFill>
              </a:rPr>
              <a:t> о расположении места установки, его готовности и доступности, а также обеспечения необходимого персонала для прохождения обучения и согласования при установке</a:t>
            </a:r>
            <a:endParaRPr lang="ru" sz="1000" i="1" dirty="0">
              <a:solidFill>
                <a:srgbClr val="1F1F1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67549" y="2087650"/>
            <a:ext cx="2461261" cy="998423"/>
          </a:xfrm>
          <a:prstGeom prst="rect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100" b="1" i="1" u="none" baseline="0" dirty="0">
                <a:solidFill>
                  <a:schemeClr val="tx1"/>
                </a:solidFill>
              </a:rPr>
              <a:t>Стадия 3 (за 1–2 недели до установки):</a:t>
            </a:r>
          </a:p>
          <a:p>
            <a:pPr lvl="0" algn="ctr" rtl="0"/>
            <a:r>
              <a:rPr lang="ru-RU" sz="1100" b="0" i="0" u="none" baseline="0" dirty="0">
                <a:solidFill>
                  <a:schemeClr val="tx1"/>
                </a:solidFill>
              </a:rPr>
              <a:t>Связаться с ответственным лицом на каждом объекте и подтвердить</a:t>
            </a: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b="0" i="0" u="none" baseline="0" dirty="0">
                <a:solidFill>
                  <a:schemeClr val="tx1"/>
                </a:solidFill>
              </a:rPr>
              <a:t> их доступность</a:t>
            </a:r>
            <a:endParaRPr lang="ru" sz="11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76629" y="3154450"/>
            <a:ext cx="2438400" cy="3246350"/>
          </a:xfrm>
          <a:prstGeom prst="rect">
            <a:avLst/>
          </a:prstGeom>
          <a:solidFill>
            <a:srgbClr val="0058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l" rtl="0">
              <a:buFont typeface="Courier New"/>
              <a:buChar char="o"/>
            </a:pPr>
            <a:r>
              <a:rPr lang="ru-RU" sz="1100" b="1" i="0" u="none" baseline="0" dirty="0">
                <a:solidFill>
                  <a:srgbClr val="1F1F1F"/>
                </a:solidFill>
              </a:rPr>
              <a:t>Связаться</a:t>
            </a:r>
            <a:r>
              <a:rPr lang="ru-RU" sz="1100" b="0" i="0" u="none" baseline="0" dirty="0">
                <a:solidFill>
                  <a:srgbClr val="1F1F1F"/>
                </a:solidFill>
              </a:rPr>
              <a:t> со всеми ответственными лицами для </a:t>
            </a:r>
            <a:r>
              <a:rPr lang="ru-RU" sz="1100" b="1" i="0" u="none" baseline="0" dirty="0">
                <a:solidFill>
                  <a:srgbClr val="1F1F1F"/>
                </a:solidFill>
              </a:rPr>
              <a:t>подтверждения их доступности</a:t>
            </a:r>
            <a:r>
              <a:rPr lang="ru-RU" sz="1100" b="0" i="0" u="none" baseline="0" dirty="0">
                <a:solidFill>
                  <a:srgbClr val="1F1F1F"/>
                </a:solidFill>
              </a:rPr>
              <a:t> и </a:t>
            </a:r>
            <a:r>
              <a:rPr lang="ru-RU" sz="1100" b="1" i="0" u="none" baseline="0" dirty="0">
                <a:solidFill>
                  <a:srgbClr val="1F1F1F"/>
                </a:solidFill>
              </a:rPr>
              <a:t>повторения информации о процедурах</a:t>
            </a:r>
            <a:r>
              <a:rPr lang="ru-RU" sz="1100" b="0" i="0" u="none" baseline="0" dirty="0">
                <a:solidFill>
                  <a:srgbClr val="1F1F1F"/>
                </a:solidFill>
              </a:rPr>
              <a:t>:</a:t>
            </a:r>
          </a:p>
          <a:p>
            <a:pPr marL="171450" lvl="0" indent="-171450" algn="l" rtl="0">
              <a:buFont typeface="Courier New"/>
              <a:buChar char="o"/>
            </a:pPr>
            <a:endParaRPr lang="ru" sz="1100" dirty="0" smtClean="0">
              <a:solidFill>
                <a:srgbClr val="1F1F1F"/>
              </a:solidFill>
            </a:endParaRPr>
          </a:p>
          <a:p>
            <a:pPr marL="628554" lvl="1" indent="-171450" algn="l" rtl="0">
              <a:buFont typeface="Arial"/>
              <a:buChar char="•"/>
            </a:pPr>
            <a:r>
              <a:rPr lang="ru-RU" sz="1100" b="0" i="1" u="none" baseline="0" dirty="0">
                <a:solidFill>
                  <a:srgbClr val="1F1F1F"/>
                </a:solidFill>
              </a:rPr>
              <a:t>приемки оборудования</a:t>
            </a:r>
          </a:p>
          <a:p>
            <a:pPr marL="628554" lvl="1" indent="-171450" algn="l" rtl="0">
              <a:buFont typeface="Arial"/>
              <a:buChar char="•"/>
            </a:pPr>
            <a:r>
              <a:rPr lang="ru-RU" sz="1100" b="0" i="1" u="none" baseline="0" dirty="0">
                <a:solidFill>
                  <a:srgbClr val="1F1F1F"/>
                </a:solidFill>
              </a:rPr>
              <a:t>Установки</a:t>
            </a:r>
          </a:p>
          <a:p>
            <a:pPr marL="628554" lvl="1" indent="-171450" algn="l" rtl="0">
              <a:buFont typeface="Arial"/>
              <a:buChar char="•"/>
            </a:pPr>
            <a:r>
              <a:rPr lang="ru-RU" sz="1100" b="0" i="1" u="none" baseline="0" dirty="0">
                <a:solidFill>
                  <a:srgbClr val="1F1F1F"/>
                </a:solidFill>
              </a:rPr>
              <a:t>обучения на объекте (при наличии)</a:t>
            </a:r>
          </a:p>
          <a:p>
            <a:pPr marL="628554" lvl="1" indent="-171450" algn="l" rtl="0">
              <a:buFont typeface="Arial"/>
              <a:buChar char="•"/>
            </a:pPr>
            <a:r>
              <a:rPr lang="ru-RU" sz="1100" b="0" i="1" u="none" baseline="0" dirty="0">
                <a:solidFill>
                  <a:srgbClr val="1F1F1F"/>
                </a:solidFill>
              </a:rPr>
              <a:t>действий после установки</a:t>
            </a:r>
          </a:p>
          <a:p>
            <a:pPr lvl="1" algn="l" rtl="0"/>
            <a:endParaRPr lang="ru" sz="1100" dirty="0">
              <a:solidFill>
                <a:srgbClr val="1F1F1F"/>
              </a:solidFill>
            </a:endParaRPr>
          </a:p>
          <a:p>
            <a:pPr marL="171450" lvl="0" indent="-171450" algn="l" rtl="0">
              <a:buFont typeface="Courier New"/>
              <a:buChar char="o"/>
            </a:pPr>
            <a:r>
              <a:rPr lang="ru-RU" sz="1100" b="0" i="0" u="none" baseline="0" dirty="0">
                <a:solidFill>
                  <a:srgbClr val="1F1F1F"/>
                </a:solidFill>
              </a:rPr>
              <a:t> Подчеркнуть </a:t>
            </a:r>
            <a:r>
              <a:rPr lang="ru-RU" sz="1100" b="1" i="0" u="none" baseline="0" dirty="0">
                <a:solidFill>
                  <a:srgbClr val="1F1F1F"/>
                </a:solidFill>
              </a:rPr>
              <a:t>стоимость отклонения</a:t>
            </a:r>
            <a:r>
              <a:rPr lang="ru-RU" sz="1100" b="0" i="0" u="none" baseline="0" dirty="0">
                <a:solidFill>
                  <a:srgbClr val="1F1F1F"/>
                </a:solidFill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61616" y="2087650"/>
            <a:ext cx="2442882" cy="998423"/>
          </a:xfrm>
          <a:prstGeom prst="rect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100" b="1" i="1" u="none" baseline="0" dirty="0">
                <a:solidFill>
                  <a:srgbClr val="1F1F1F"/>
                </a:solidFill>
              </a:rPr>
              <a:t>Стадия 2 (за 1–2 месяца до установки):</a:t>
            </a:r>
            <a:r>
              <a:rPr lang="ru-RU" sz="1100" b="0" i="1" u="none" baseline="0" dirty="0">
                <a:solidFill>
                  <a:srgbClr val="1F1F1F"/>
                </a:solidFill>
              </a:rPr>
              <a:t> </a:t>
            </a:r>
          </a:p>
          <a:p>
            <a:pPr lvl="0" algn="ctr" rtl="0"/>
            <a:r>
              <a:rPr lang="ru-RU" sz="1100" b="0" i="1" u="none" baseline="0" dirty="0">
                <a:solidFill>
                  <a:srgbClr val="1F1F1F"/>
                </a:solidFill>
              </a:rPr>
              <a:t>Обновить</a:t>
            </a:r>
          </a:p>
          <a:p>
            <a:pPr lvl="0" algn="ctr" rtl="0"/>
            <a:r>
              <a:rPr lang="ru-RU" sz="1100" b="0" i="1" u="none" baseline="0" dirty="0">
                <a:solidFill>
                  <a:srgbClr val="1F1F1F"/>
                </a:solidFill>
              </a:rPr>
              <a:t>План оперативного развертывания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63110" y="3154450"/>
            <a:ext cx="2438400" cy="3246350"/>
          </a:xfrm>
          <a:prstGeom prst="rect">
            <a:avLst/>
          </a:prstGeom>
          <a:solidFill>
            <a:srgbClr val="0058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l" rtl="0">
              <a:buFont typeface="Courier New"/>
              <a:buChar char="o"/>
            </a:pPr>
            <a:r>
              <a:rPr lang="ru-RU" sz="900" b="0" i="0" u="none" baseline="0" dirty="0">
                <a:solidFill>
                  <a:srgbClr val="1F1F1F"/>
                </a:solidFill>
              </a:rPr>
              <a:t>Передать Отделу поставок (SD) ЮНИСЕФ и поставщику информацию о каких-либо </a:t>
            </a:r>
            <a:r>
              <a:rPr lang="ru-RU" sz="900" b="1" i="0" u="none" baseline="0" dirty="0">
                <a:solidFill>
                  <a:srgbClr val="1F1F1F"/>
                </a:solidFill>
              </a:rPr>
              <a:t>изменениях</a:t>
            </a:r>
            <a:r>
              <a:rPr lang="ru-RU" sz="900" b="0" i="0" u="none" baseline="0" dirty="0">
                <a:solidFill>
                  <a:srgbClr val="1F1F1F"/>
                </a:solidFill>
              </a:rPr>
              <a:t> в:</a:t>
            </a:r>
          </a:p>
          <a:p>
            <a:pPr lvl="0" algn="l" rtl="0"/>
            <a:endParaRPr lang="ru" sz="900" dirty="0">
              <a:solidFill>
                <a:srgbClr val="1F1F1F"/>
              </a:solidFill>
            </a:endParaRPr>
          </a:p>
          <a:p>
            <a:pPr marL="628554" lvl="1" indent="-171450" algn="l" rtl="0">
              <a:buFont typeface="Arial"/>
              <a:buChar char="•"/>
            </a:pPr>
            <a:r>
              <a:rPr lang="ru-RU" sz="900" b="0" i="1" u="none" baseline="0" dirty="0">
                <a:solidFill>
                  <a:srgbClr val="1F1F1F"/>
                </a:solidFill>
              </a:rPr>
              <a:t> </a:t>
            </a:r>
            <a:r>
              <a:rPr lang="ru-RU" sz="900" b="1" i="1" u="none" baseline="0" dirty="0">
                <a:solidFill>
                  <a:srgbClr val="1F1F1F"/>
                </a:solidFill>
              </a:rPr>
              <a:t>Готовности учреждения</a:t>
            </a:r>
            <a:r>
              <a:rPr lang="ru-RU" sz="900" b="0" i="1" u="none" baseline="0" dirty="0">
                <a:solidFill>
                  <a:srgbClr val="1F1F1F"/>
                </a:solidFill>
              </a:rPr>
              <a:t> благодаря завершенным и проверенным ремонтным работам</a:t>
            </a:r>
            <a:r>
              <a:rPr lang="ru-RU" sz="900" i="1" dirty="0">
                <a:solidFill>
                  <a:srgbClr val="1F1F1F"/>
                </a:solidFill>
              </a:rPr>
              <a:t/>
            </a:r>
            <a:br>
              <a:rPr lang="ru-RU" sz="900" i="1" dirty="0">
                <a:solidFill>
                  <a:srgbClr val="1F1F1F"/>
                </a:solidFill>
              </a:rPr>
            </a:br>
            <a:endParaRPr lang="ru" sz="900" i="1" dirty="0">
              <a:solidFill>
                <a:srgbClr val="1F1F1F"/>
              </a:solidFill>
            </a:endParaRPr>
          </a:p>
          <a:p>
            <a:pPr marL="628554" lvl="1" indent="-171450" algn="l" rtl="0">
              <a:buFont typeface="Arial"/>
              <a:buChar char="•"/>
            </a:pPr>
            <a:r>
              <a:rPr lang="ru-RU" sz="900" b="1" i="1" u="none" baseline="0" dirty="0">
                <a:solidFill>
                  <a:srgbClr val="1F1F1F"/>
                </a:solidFill>
              </a:rPr>
              <a:t>Статусе безопасности </a:t>
            </a:r>
            <a:r>
              <a:rPr lang="ru-RU" sz="900" b="0" i="1" u="none" baseline="0" dirty="0">
                <a:solidFill>
                  <a:srgbClr val="1F1F1F"/>
                </a:solidFill>
              </a:rPr>
              <a:t>региона.</a:t>
            </a:r>
            <a:r>
              <a:rPr lang="ru-RU" sz="900" i="1" dirty="0">
                <a:solidFill>
                  <a:srgbClr val="1F1F1F"/>
                </a:solidFill>
              </a:rPr>
              <a:t/>
            </a:r>
            <a:br>
              <a:rPr lang="ru-RU" sz="900" i="1" dirty="0">
                <a:solidFill>
                  <a:srgbClr val="1F1F1F"/>
                </a:solidFill>
              </a:rPr>
            </a:br>
            <a:endParaRPr lang="ru" sz="900" i="1" dirty="0">
              <a:solidFill>
                <a:srgbClr val="1F1F1F"/>
              </a:solidFill>
            </a:endParaRPr>
          </a:p>
          <a:p>
            <a:pPr marL="628554" lvl="1" indent="-171450" algn="l" rtl="0">
              <a:buFont typeface="Arial"/>
              <a:buChar char="•"/>
            </a:pPr>
            <a:r>
              <a:rPr lang="ru-RU" sz="900" b="1" i="1" u="none" baseline="0" dirty="0">
                <a:solidFill>
                  <a:srgbClr val="1F1F1F"/>
                </a:solidFill>
              </a:rPr>
              <a:t>Списке целевых объектов</a:t>
            </a:r>
            <a:r>
              <a:rPr lang="ru-RU" sz="900" b="0" i="1" u="none" baseline="0" dirty="0">
                <a:solidFill>
                  <a:srgbClr val="1F1F1F"/>
                </a:solidFill>
              </a:rPr>
              <a:t> в связи с недавно установленным в предыдущих учреждениях оборудованием</a:t>
            </a:r>
            <a:r>
              <a:rPr lang="ru-RU" sz="900" i="1" dirty="0">
                <a:solidFill>
                  <a:srgbClr val="1F1F1F"/>
                </a:solidFill>
              </a:rPr>
              <a:t/>
            </a:r>
            <a:br>
              <a:rPr lang="ru-RU" sz="900" i="1" dirty="0">
                <a:solidFill>
                  <a:srgbClr val="1F1F1F"/>
                </a:solidFill>
              </a:rPr>
            </a:br>
            <a:endParaRPr lang="ru" sz="900" i="1" dirty="0">
              <a:solidFill>
                <a:srgbClr val="1F1F1F"/>
              </a:solidFill>
            </a:endParaRPr>
          </a:p>
          <a:p>
            <a:pPr marL="628554" lvl="1" indent="-171450" algn="l" rtl="0">
              <a:buFont typeface="Arial"/>
              <a:buChar char="•"/>
            </a:pPr>
            <a:r>
              <a:rPr lang="ru-RU" sz="900" b="1" i="1" u="none" baseline="0" dirty="0">
                <a:solidFill>
                  <a:srgbClr val="1F1F1F"/>
                </a:solidFill>
              </a:rPr>
              <a:t>контактной информации</a:t>
            </a:r>
            <a:r>
              <a:rPr lang="ru-RU" sz="900" b="0" i="1" u="none" baseline="0" dirty="0">
                <a:solidFill>
                  <a:srgbClr val="1F1F1F"/>
                </a:solidFill>
              </a:rPr>
              <a:t> ответственного должностного лица</a:t>
            </a:r>
            <a:endParaRPr lang="ru" sz="900" i="1" dirty="0">
              <a:solidFill>
                <a:srgbClr val="1F1F1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4957" y="2087650"/>
            <a:ext cx="3439423" cy="998423"/>
          </a:xfrm>
          <a:prstGeom prst="rect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1100" b="1" i="1" u="none" baseline="0" dirty="0">
                <a:solidFill>
                  <a:srgbClr val="1F1F1F"/>
                </a:solidFill>
              </a:rPr>
              <a:t>Стадия 1 (Начинается после рекомендации НКРЗ):</a:t>
            </a:r>
          </a:p>
          <a:p>
            <a:pPr lvl="0" algn="ctr" rtl="0"/>
            <a:r>
              <a:rPr lang="ru-RU" sz="1100" b="0" i="0" u="none" baseline="0" dirty="0">
                <a:solidFill>
                  <a:srgbClr val="1F1F1F"/>
                </a:solidFill>
              </a:rPr>
              <a:t>Для всех объектов составляется точный план оперативного развертывания (ODP).</a:t>
            </a:r>
            <a:endParaRPr lang="ru" sz="1100" dirty="0">
              <a:solidFill>
                <a:srgbClr val="1F1F1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7910" y="3154450"/>
            <a:ext cx="3429000" cy="3246350"/>
          </a:xfrm>
          <a:prstGeom prst="rect">
            <a:avLst/>
          </a:prstGeom>
          <a:solidFill>
            <a:srgbClr val="0058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l" rtl="0">
              <a:buFont typeface="Courier New"/>
              <a:buChar char="o"/>
            </a:pPr>
            <a:r>
              <a:rPr lang="ru-RU" sz="900" b="1" i="1" u="sng" baseline="0" dirty="0">
                <a:solidFill>
                  <a:srgbClr val="1F1F1F"/>
                </a:solidFill>
              </a:rPr>
              <a:t>Выполнить оценку медицинских учреждений</a:t>
            </a:r>
          </a:p>
          <a:p>
            <a:pPr marL="171450" lvl="0" indent="-171450" algn="l" rtl="0">
              <a:buFont typeface="Courier New"/>
              <a:buChar char="o"/>
            </a:pPr>
            <a:r>
              <a:rPr lang="ru-RU" sz="900" b="1" i="0" u="none" baseline="0" dirty="0">
                <a:solidFill>
                  <a:srgbClr val="1F1F1F"/>
                </a:solidFill>
              </a:rPr>
              <a:t>Определить все объекты</a:t>
            </a:r>
            <a:r>
              <a:rPr lang="ru-RU" sz="900" b="0" i="0" u="none" baseline="0" dirty="0">
                <a:solidFill>
                  <a:srgbClr val="1F1F1F"/>
                </a:solidFill>
              </a:rPr>
              <a:t> для получения оборудования в заданных временных рамках</a:t>
            </a:r>
          </a:p>
          <a:p>
            <a:pPr marL="171450" lvl="0" indent="-171450" algn="l" rtl="0">
              <a:buFont typeface="Courier New"/>
              <a:buChar char="o"/>
            </a:pPr>
            <a:r>
              <a:rPr lang="ru-RU" sz="900" b="1" i="0" u="none" baseline="0" dirty="0">
                <a:solidFill>
                  <a:srgbClr val="1F1F1F"/>
                </a:solidFill>
              </a:rPr>
              <a:t>Собрать</a:t>
            </a:r>
            <a:r>
              <a:rPr lang="ru-RU" sz="900" b="0" i="0" u="none" baseline="0" dirty="0">
                <a:solidFill>
                  <a:srgbClr val="1F1F1F"/>
                </a:solidFill>
              </a:rPr>
              <a:t> по всем объектам и предоставить </a:t>
            </a:r>
            <a:r>
              <a:rPr lang="ru-RU" sz="900" b="1" i="0" u="none" baseline="0" dirty="0">
                <a:solidFill>
                  <a:srgbClr val="1F1F1F"/>
                </a:solidFill>
              </a:rPr>
              <a:t>точную информацию</a:t>
            </a:r>
            <a:r>
              <a:rPr lang="ru-RU" sz="900" b="0" i="0" u="none" baseline="0" dirty="0">
                <a:solidFill>
                  <a:srgbClr val="1F1F1F"/>
                </a:solidFill>
              </a:rPr>
              <a:t> о:</a:t>
            </a:r>
            <a:r>
              <a:rPr lang="ru-RU" sz="900" dirty="0">
                <a:solidFill>
                  <a:srgbClr val="1F1F1F"/>
                </a:solidFill>
              </a:rPr>
              <a:t/>
            </a:r>
            <a:br>
              <a:rPr lang="ru-RU" sz="900" dirty="0">
                <a:solidFill>
                  <a:srgbClr val="1F1F1F"/>
                </a:solidFill>
              </a:rPr>
            </a:br>
            <a:endParaRPr lang="ru" sz="900" dirty="0">
              <a:solidFill>
                <a:srgbClr val="1F1F1F"/>
              </a:solidFill>
            </a:endParaRPr>
          </a:p>
          <a:p>
            <a:pPr marL="628554" lvl="1" indent="-171450" algn="l" rtl="0">
              <a:buFont typeface="Arial"/>
              <a:buChar char="•"/>
            </a:pPr>
            <a:r>
              <a:rPr lang="ru-RU" sz="900" b="0" i="1" u="none" baseline="0" dirty="0">
                <a:solidFill>
                  <a:srgbClr val="1F1F1F"/>
                </a:solidFill>
              </a:rPr>
              <a:t>Расположении объекта</a:t>
            </a:r>
            <a:r>
              <a:rPr lang="ru-RU" sz="900" b="0" i="0" u="none" baseline="0" dirty="0">
                <a:solidFill>
                  <a:srgbClr val="1F1F1F"/>
                </a:solidFill>
              </a:rPr>
              <a:t> (например, адресе, удаленности и т. д.)</a:t>
            </a:r>
          </a:p>
          <a:p>
            <a:pPr marL="628554" lvl="1" indent="-171450" algn="l" rtl="0">
              <a:buFont typeface="Arial"/>
              <a:buChar char="•"/>
            </a:pPr>
            <a:r>
              <a:rPr lang="ru-RU" sz="900" b="0" i="1" u="none" baseline="0" dirty="0">
                <a:solidFill>
                  <a:srgbClr val="1F1F1F"/>
                </a:solidFill>
              </a:rPr>
              <a:t>Готовности объекта</a:t>
            </a:r>
            <a:r>
              <a:rPr lang="ru-RU" sz="900" b="0" i="0" u="none" baseline="0" dirty="0">
                <a:solidFill>
                  <a:srgbClr val="1F1F1F"/>
                </a:solidFill>
              </a:rPr>
              <a:t> (крыше, ровности пола, безопасности)</a:t>
            </a:r>
          </a:p>
          <a:p>
            <a:pPr marL="628554" lvl="1" indent="-171450" algn="l" rtl="0">
              <a:buFont typeface="Arial"/>
              <a:buChar char="•"/>
            </a:pPr>
            <a:r>
              <a:rPr lang="ru-RU" sz="900" b="0" i="1" u="none" baseline="0" dirty="0">
                <a:solidFill>
                  <a:srgbClr val="1F1F1F"/>
                </a:solidFill>
              </a:rPr>
              <a:t>Доступности объекта</a:t>
            </a:r>
            <a:r>
              <a:rPr lang="ru-RU" sz="900" b="0" i="0" u="none" baseline="0" dirty="0">
                <a:solidFill>
                  <a:srgbClr val="1F1F1F"/>
                </a:solidFill>
              </a:rPr>
              <a:t> (например, удаленности, качестве дороги, особых требованиях к доступности и т. д.)</a:t>
            </a:r>
          </a:p>
          <a:p>
            <a:pPr marL="628554" lvl="1" indent="-171450" algn="l" rtl="0">
              <a:buFont typeface="Arial"/>
              <a:buChar char="•"/>
            </a:pPr>
            <a:r>
              <a:rPr lang="ru-RU" sz="900" b="1" i="1" u="sng" baseline="0" dirty="0">
                <a:solidFill>
                  <a:srgbClr val="1F1F1F"/>
                </a:solidFill>
              </a:rPr>
              <a:t>Финализировать план оперативного развертывания (ODP)</a:t>
            </a:r>
            <a:r>
              <a:rPr lang="ru-RU" sz="900" b="1" i="1" u="sng" dirty="0">
                <a:solidFill>
                  <a:srgbClr val="1F1F1F"/>
                </a:solidFill>
              </a:rPr>
              <a:t/>
            </a:r>
            <a:br>
              <a:rPr lang="ru-RU" sz="900" b="1" i="1" u="sng" dirty="0">
                <a:solidFill>
                  <a:srgbClr val="1F1F1F"/>
                </a:solidFill>
              </a:rPr>
            </a:br>
            <a:endParaRPr lang="ru" sz="900" b="1" i="1" u="sng" dirty="0">
              <a:solidFill>
                <a:srgbClr val="1F1F1F"/>
              </a:solidFill>
            </a:endParaRPr>
          </a:p>
          <a:p>
            <a:pPr marL="171450" lvl="0" indent="-171450" algn="l" rtl="0">
              <a:buFont typeface="Courier New"/>
              <a:buChar char="o"/>
            </a:pPr>
            <a:r>
              <a:rPr lang="ru-RU" sz="900" b="0" i="0" u="none" baseline="0" dirty="0">
                <a:solidFill>
                  <a:srgbClr val="1F1F1F"/>
                </a:solidFill>
              </a:rPr>
              <a:t>Разработать </a:t>
            </a:r>
            <a:r>
              <a:rPr lang="ru-RU" sz="900" b="1" i="0" u="none" baseline="0" dirty="0">
                <a:solidFill>
                  <a:srgbClr val="1F1F1F"/>
                </a:solidFill>
              </a:rPr>
              <a:t>план ремонтных работ по объектам</a:t>
            </a:r>
            <a:r>
              <a:rPr lang="ru-RU" sz="900" b="0" i="0" u="none" baseline="0" dirty="0">
                <a:solidFill>
                  <a:srgbClr val="1F1F1F"/>
                </a:solidFill>
              </a:rPr>
              <a:t>, которые не готовы принять ОХЦ/предоставить информацию об альтернативных объектах</a:t>
            </a:r>
          </a:p>
          <a:p>
            <a:pPr marL="171450" lvl="0" indent="-171450" algn="l" rtl="0">
              <a:buFont typeface="Courier New"/>
              <a:buChar char="o"/>
            </a:pPr>
            <a:r>
              <a:rPr lang="ru-RU" sz="900" b="0" i="0" u="none" baseline="0" dirty="0">
                <a:solidFill>
                  <a:srgbClr val="1F1F1F"/>
                </a:solidFill>
              </a:rPr>
              <a:t>Заполнить протокол отклонений</a:t>
            </a:r>
          </a:p>
          <a:p>
            <a:pPr marL="171450" lvl="0" indent="-171450" algn="l" rtl="0">
              <a:buFont typeface="Courier New"/>
              <a:buChar char="o"/>
            </a:pPr>
            <a:r>
              <a:rPr lang="ru-RU" sz="900" b="0" i="0" u="none" baseline="0" dirty="0">
                <a:solidFill>
                  <a:srgbClr val="1F1F1F"/>
                </a:solidFill>
              </a:rPr>
              <a:t>Посетить случайную выборку объектов для </a:t>
            </a:r>
            <a:r>
              <a:rPr lang="ru-RU" sz="900" b="1" i="0" u="none" baseline="0" dirty="0">
                <a:solidFill>
                  <a:srgbClr val="1F1F1F"/>
                </a:solidFill>
              </a:rPr>
              <a:t>подтверждения</a:t>
            </a:r>
            <a:r>
              <a:rPr lang="ru-RU" sz="900" b="0" i="0" u="none" baseline="0" dirty="0">
                <a:solidFill>
                  <a:srgbClr val="1F1F1F"/>
                </a:solidFill>
              </a:rPr>
              <a:t> плана оперативного развертывания (ODP)</a:t>
            </a:r>
            <a:endParaRPr lang="ru" sz="900" dirty="0">
              <a:solidFill>
                <a:srgbClr val="1F1F1F"/>
              </a:solidFill>
            </a:endParaRPr>
          </a:p>
        </p:txBody>
      </p:sp>
      <p:pic>
        <p:nvPicPr>
          <p:cNvPr id="31" name="Picture 3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77635"/>
            <a:ext cx="9144000" cy="8103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33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685800" rtl="0"/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Профилактика отклонений</a:t>
            </a:r>
          </a:p>
        </p:txBody>
      </p:sp>
    </p:spTree>
    <p:extLst>
      <p:ext uri="{BB962C8B-B14F-4D97-AF65-F5344CB8AC3E}">
        <p14:creationId xmlns:p14="http://schemas.microsoft.com/office/powerpoint/2010/main" val="28560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7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90600"/>
            <a:ext cx="9144000" cy="810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gray">
          <a:xfrm>
            <a:off x="609600" y="1219200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685800" rtl="0"/>
            <a:r>
              <a:rPr lang="ru-RU" b="1" i="0" u="none" baseline="0">
                <a:solidFill>
                  <a:srgbClr val="1F1F1F"/>
                </a:solidFill>
                <a:latin typeface="Arial"/>
                <a:cs typeface="Arial"/>
              </a:rPr>
              <a:t>Официальный процесс подачи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1519535"/>
            <a:ext cx="8056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sz="1200" b="0" i="0" u="none" baseline="0">
                <a:solidFill>
                  <a:srgbClr val="1F1F1F"/>
                </a:solidFill>
                <a:latin typeface="Arial"/>
                <a:cs typeface="Arial"/>
              </a:rPr>
              <a:t>Министерство здравоохранения при поддержке группы по управлению проектом (PMT) подает план оперативного развертывания в отдел поставок ЮНИСЕФ вместе с запросом на смету расходов по электронной почте (psid@unicef.org)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609600" y="649690"/>
            <a:ext cx="77724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685800" rtl="0"/>
            <a:r>
              <a:rPr lang="ru-RU" sz="1300" b="0" i="0" u="none" baseline="0">
                <a:solidFill>
                  <a:srgbClr val="575757"/>
                </a:solidFill>
                <a:latin typeface="Arial"/>
                <a:cs typeface="Arial"/>
              </a:rPr>
              <a:t>Определение процесса подачи и последующих этапов </a:t>
            </a:r>
            <a:endParaRPr lang="ru" sz="130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gray">
          <a:xfrm>
            <a:off x="632690" y="2332180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685800" rtl="0"/>
            <a:r>
              <a:rPr lang="ru-RU" b="1" i="0" u="none" baseline="0">
                <a:solidFill>
                  <a:srgbClr val="1F1F1F"/>
                </a:solidFill>
                <a:latin typeface="Arial"/>
                <a:cs typeface="Arial"/>
              </a:rPr>
              <a:t>Что происходит далее?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6490" y="2661046"/>
            <a:ext cx="805688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400050" algn="l" rtl="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ru-RU" sz="1300" b="0" i="0" u="none" baseline="0">
                <a:latin typeface="Arial"/>
                <a:cs typeface="Arial"/>
              </a:rPr>
              <a:t>После получения плана оперативного развертывания будет выполнена </a:t>
            </a:r>
            <a:r>
              <a:rPr lang="ru-RU" sz="1300" b="1" i="0" u="none" baseline="0">
                <a:latin typeface="Arial"/>
                <a:cs typeface="Arial"/>
              </a:rPr>
              <a:t>оценка плана поставщиком</a:t>
            </a:r>
            <a:r>
              <a:rPr lang="ru-RU" sz="1300" b="0" i="0" u="none" baseline="0">
                <a:latin typeface="Arial"/>
                <a:cs typeface="Arial"/>
              </a:rPr>
              <a:t>. Таким образом, поставщики используют данные плана, а также данные о сопутствующих расходах их вендоров внутри страны для составления бюджета, охватывающего весь пакет услуг.  </a:t>
            </a:r>
          </a:p>
          <a:p>
            <a:pPr marL="400050" lvl="1" indent="-400050" algn="l" rtl="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ru-RU" sz="1300" b="0" i="0" u="none" baseline="0">
                <a:latin typeface="Arial"/>
                <a:cs typeface="Arial"/>
              </a:rPr>
              <a:t>После получения оцененного плана поставщика </a:t>
            </a:r>
            <a:r>
              <a:rPr lang="ru-RU" sz="1300" b="1" i="0" u="none" baseline="0">
                <a:latin typeface="Arial"/>
                <a:cs typeface="Arial"/>
              </a:rPr>
              <a:t>ЮНИСЕФ</a:t>
            </a:r>
            <a:r>
              <a:rPr lang="ru-RU" sz="1300" b="0" i="0" u="none" baseline="0">
                <a:latin typeface="Arial"/>
                <a:cs typeface="Arial"/>
              </a:rPr>
              <a:t> объявит тендеры на совокупность услуг и разработает оцененный оперативный план (COP).</a:t>
            </a:r>
          </a:p>
          <a:p>
            <a:pPr marL="400050" lvl="1" indent="-400050" algn="l" rtl="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ru-RU" sz="1300" b="0" i="0" u="none" baseline="0">
                <a:latin typeface="Arial"/>
                <a:cs typeface="Arial"/>
              </a:rPr>
              <a:t>Эти тендеры (и сопутствующие требования к совместному инвестированию) будут предоставлены Гави и Министерству здравоохранения для согласования</a:t>
            </a:r>
          </a:p>
          <a:p>
            <a:pPr marL="400050" lvl="1" indent="-400050" algn="l" rtl="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ru-RU" sz="1300" b="0" i="0" u="none" baseline="0">
                <a:latin typeface="Arial"/>
                <a:cs typeface="Arial"/>
              </a:rPr>
              <a:t>Отдел закупок составит смету расхода</a:t>
            </a:r>
          </a:p>
          <a:p>
            <a:pPr marL="400050" lvl="1" indent="-400050" algn="l" rtl="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ru-RU" sz="1300" b="0" i="0" u="none" baseline="0">
                <a:latin typeface="Arial"/>
                <a:cs typeface="Arial"/>
              </a:rPr>
              <a:t>После согласования </a:t>
            </a:r>
            <a:r>
              <a:rPr lang="ru-RU" sz="1300" b="1" i="0" u="none" baseline="0">
                <a:latin typeface="Arial"/>
                <a:cs typeface="Arial"/>
              </a:rPr>
              <a:t>Министерство здравоохранения и Гави</a:t>
            </a:r>
            <a:r>
              <a:rPr lang="ru-RU" sz="1300" b="0" i="0" u="none" baseline="0">
                <a:latin typeface="Arial"/>
                <a:cs typeface="Arial"/>
              </a:rPr>
              <a:t> должны перечислить указанные средства ЮНИСЕФ, чтобы инициировать процесс закупки.</a:t>
            </a:r>
          </a:p>
          <a:p>
            <a:pPr marL="400050" lvl="1" indent="-400050" algn="l" rtl="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ru-RU" sz="1300" b="0" i="0" u="none" baseline="0">
                <a:latin typeface="Arial"/>
                <a:cs typeface="Arial"/>
              </a:rPr>
              <a:t>После получения средств от Гави и Министерства здравоохранения </a:t>
            </a:r>
            <a:r>
              <a:rPr lang="ru-RU" sz="1300" b="1" i="0" u="none" baseline="0">
                <a:latin typeface="Arial"/>
                <a:cs typeface="Arial"/>
              </a:rPr>
              <a:t>ЮНИСЕФ</a:t>
            </a:r>
            <a:r>
              <a:rPr lang="ru-RU" sz="1300" b="0" i="0" u="none" baseline="0">
                <a:latin typeface="Arial"/>
                <a:cs typeface="Arial"/>
              </a:rPr>
              <a:t> начнет закупку и разместит соответствующие заказы.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2133600"/>
            <a:ext cx="80568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35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685800" rtl="0"/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Подача</a:t>
            </a:r>
          </a:p>
        </p:txBody>
      </p:sp>
    </p:spTree>
    <p:extLst>
      <p:ext uri="{BB962C8B-B14F-4D97-AF65-F5344CB8AC3E}">
        <p14:creationId xmlns:p14="http://schemas.microsoft.com/office/powerpoint/2010/main" val="41271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9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 txBox="1">
            <a:spLocks/>
          </p:cNvSpPr>
          <p:nvPr/>
        </p:nvSpPr>
        <p:spPr>
          <a:xfrm>
            <a:off x="411801" y="3323649"/>
            <a:ext cx="1897491" cy="914400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rtl="0">
              <a:buClr>
                <a:srgbClr val="339966"/>
              </a:buClr>
            </a:pPr>
            <a:r>
              <a:rPr lang="ru-RU" sz="1400" b="1" i="0" u="none" baseline="0">
                <a:latin typeface="Arial"/>
                <a:ea typeface="ＭＳ Ｐゴシック"/>
                <a:cs typeface="Arial"/>
              </a:rPr>
              <a:t>Процесс закупки</a:t>
            </a:r>
          </a:p>
          <a:p>
            <a:pPr marL="95250" algn="ctr" rtl="0">
              <a:buClr>
                <a:srgbClr val="339966"/>
              </a:buClr>
            </a:pPr>
            <a:endParaRPr lang="ru" sz="11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14" name="McK 5. Source"/>
          <p:cNvSpPr>
            <a:spLocks noChangeArrowheads="1"/>
          </p:cNvSpPr>
          <p:nvPr/>
        </p:nvSpPr>
        <p:spPr bwMode="auto">
          <a:xfrm>
            <a:off x="2895600" y="5939879"/>
            <a:ext cx="6359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 defTabSz="913526" rtl="0">
              <a:tabLst>
                <a:tab pos="625214" algn="l"/>
              </a:tabLst>
            </a:pPr>
            <a:r>
              <a:rPr lang="ru-RU" sz="1000" b="1" i="0" u="none" kern="1200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1.</a:t>
            </a:r>
            <a:r>
              <a:rPr lang="ru-RU" sz="1000" b="1" i="0" u="none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Согласно ключевым показателям эффективности (KPI) в заявке в рамках ПООХЦ</a:t>
            </a:r>
          </a:p>
          <a:p>
            <a:pPr algn="l" defTabSz="913526" rtl="0">
              <a:tabLst>
                <a:tab pos="625214" algn="l"/>
              </a:tabLst>
            </a:pPr>
            <a:r>
              <a:rPr lang="ru-RU" sz="1000" b="1" i="0" u="none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2. Процедура таможенного оформления зависит от Министерства здравоохранения как </a:t>
            </a:r>
            <a:r>
              <a:rPr lang="en-US" sz="1000" b="1" i="0" u="none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 </a:t>
            </a:r>
          </a:p>
          <a:p>
            <a:pPr algn="l" defTabSz="913526" rtl="0">
              <a:tabLst>
                <a:tab pos="625214" algn="l"/>
              </a:tabLst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  </a:t>
            </a:r>
            <a:r>
              <a:rPr lang="ru-RU" sz="1000" b="1" i="0" u="none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грузополучателя</a:t>
            </a:r>
            <a:endParaRPr lang="ru" sz="1000" b="1" kern="1200" dirty="0" smtClean="0">
              <a:solidFill>
                <a:schemeClr val="bg1">
                  <a:lumMod val="50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8600" y="1495454"/>
            <a:ext cx="8534400" cy="4800601"/>
            <a:chOff x="93054" y="800556"/>
            <a:chExt cx="5326098" cy="4333182"/>
          </a:xfrm>
        </p:grpSpPr>
        <p:sp>
          <p:nvSpPr>
            <p:cNvPr id="23" name="Rectangle 11"/>
            <p:cNvSpPr txBox="1"/>
            <p:nvPr/>
          </p:nvSpPr>
          <p:spPr>
            <a:xfrm>
              <a:off x="1622335" y="3625432"/>
              <a:ext cx="2179966" cy="72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 algn="l" rtl="0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ru-RU" sz="1200" b="0" i="0" u="none" baseline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Транспортировка ОХЦ по стране и установка (для &gt; 1000 единиц) </a:t>
              </a:r>
              <a:r>
                <a:rPr lang="ru-RU" sz="1200" b="0" i="0" u="none" baseline="0">
                  <a:latin typeface="Arial"/>
                  <a:ea typeface="ＭＳ Ｐゴシック"/>
                  <a:cs typeface="Arial"/>
                </a:rPr>
                <a:t>(в зависимости от возможностей поставщиков)</a:t>
              </a:r>
            </a:p>
            <a:p>
              <a:pPr marL="1587" lvl="1" indent="0" algn="l" rtl="0">
                <a:spcBef>
                  <a:spcPts val="0"/>
                </a:spcBef>
                <a:spcAft>
                  <a:spcPts val="500"/>
                </a:spcAft>
                <a:buClrTx/>
                <a:buNone/>
              </a:pPr>
              <a:endParaRPr lang="ru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24" name="Rectangle 11"/>
            <p:cNvSpPr txBox="1">
              <a:spLocks/>
            </p:cNvSpPr>
            <p:nvPr/>
          </p:nvSpPr>
          <p:spPr>
            <a:xfrm>
              <a:off x="4426011" y="3660219"/>
              <a:ext cx="993141" cy="16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 algn="l" rtl="0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5 месяцев</a:t>
              </a:r>
            </a:p>
          </p:txBody>
        </p:sp>
        <p:sp>
          <p:nvSpPr>
            <p:cNvPr id="25" name="Rectangle 11"/>
            <p:cNvSpPr txBox="1"/>
            <p:nvPr/>
          </p:nvSpPr>
          <p:spPr>
            <a:xfrm>
              <a:off x="1498608" y="4980943"/>
              <a:ext cx="2851101" cy="152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 algn="l" rtl="0">
                <a:spcBef>
                  <a:spcPts val="0"/>
                </a:spcBef>
                <a:spcAft>
                  <a:spcPts val="500"/>
                </a:spcAft>
                <a:buClrTx/>
              </a:pPr>
              <a:endParaRPr lang="ru" sz="1100" dirty="0" smtClean="0">
                <a:solidFill>
                  <a:srgbClr val="FF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27" name="Rectangle 11"/>
            <p:cNvSpPr txBox="1">
              <a:spLocks/>
            </p:cNvSpPr>
            <p:nvPr/>
          </p:nvSpPr>
          <p:spPr>
            <a:xfrm>
              <a:off x="4182736" y="4494925"/>
              <a:ext cx="470040" cy="16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 algn="l" rtl="0">
                <a:spcBef>
                  <a:spcPts val="500"/>
                </a:spcBef>
                <a:spcAft>
                  <a:spcPts val="500"/>
                </a:spcAft>
                <a:buClrTx/>
                <a:buNone/>
              </a:pPr>
              <a:r>
                <a:rPr lang="ru-RU" sz="1200" b="1" i="0" u="none" baseline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Итого = </a:t>
              </a:r>
            </a:p>
          </p:txBody>
        </p:sp>
        <p:sp>
          <p:nvSpPr>
            <p:cNvPr id="28" name="Rectangle 11"/>
            <p:cNvSpPr txBox="1"/>
            <p:nvPr/>
          </p:nvSpPr>
          <p:spPr>
            <a:xfrm>
              <a:off x="1616961" y="1205781"/>
              <a:ext cx="2851101" cy="106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 algn="l" rtl="0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Подача плана оперативного развертывания в ЮНИСЕФ </a:t>
              </a:r>
              <a:r>
                <a:rPr lang="ru-RU" sz="1200" b="0" i="0" u="none" baseline="3000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1</a:t>
              </a:r>
              <a:endParaRPr lang="ru" sz="1200" baseline="300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 algn="l" rtl="0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Составление ЮНИСЕФ оцененного оперативного плана (COP)</a:t>
              </a:r>
            </a:p>
            <a:p>
              <a:pPr lvl="1" algn="l" rtl="0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Согласование COP Гави и Министерством здравоохранения</a:t>
              </a:r>
              <a:endParaRPr lang="ru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 algn="l" rtl="0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latin typeface="Arial"/>
                  <a:cs typeface="Arial"/>
                </a:rPr>
                <a:t>Предоставление ЮНИСЕФ сметы расходов</a:t>
              </a:r>
            </a:p>
            <a:p>
              <a:pPr lvl="1" algn="l" rtl="0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Передача средств (от Министерства здравоохранения и Гави)</a:t>
              </a:r>
              <a:endParaRPr lang="ru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29" name="Rectangle 6"/>
            <p:cNvSpPr txBox="1">
              <a:spLocks/>
            </p:cNvSpPr>
            <p:nvPr/>
          </p:nvSpPr>
          <p:spPr>
            <a:xfrm>
              <a:off x="207386" y="959730"/>
              <a:ext cx="1188000" cy="825368"/>
            </a:xfrm>
            <a:prstGeom prst="rect">
              <a:avLst/>
            </a:prstGeom>
            <a:solidFill>
              <a:srgbClr val="C2DBEC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80000" rIns="72002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95250" algn="ctr" rtl="0">
                <a:buClr>
                  <a:srgbClr val="339966"/>
                </a:buClr>
              </a:pPr>
              <a:r>
                <a:rPr lang="ru-RU" sz="1400" b="1" i="0" u="none" baseline="0">
                  <a:latin typeface="Arial"/>
                  <a:ea typeface="ＭＳ Ｐゴシック"/>
                  <a:cs typeface="Arial"/>
                </a:rPr>
                <a:t>Предоставление сметы расходов</a:t>
              </a:r>
            </a:p>
            <a:p>
              <a:pPr marL="95250" algn="l" rtl="0">
                <a:buClr>
                  <a:srgbClr val="339966"/>
                </a:buClr>
              </a:pPr>
              <a:endParaRPr lang="ru" sz="1100" b="1" dirty="0" smtClean="0"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30" name="Rectangle 11"/>
            <p:cNvSpPr txBox="1">
              <a:spLocks/>
            </p:cNvSpPr>
            <p:nvPr/>
          </p:nvSpPr>
          <p:spPr>
            <a:xfrm>
              <a:off x="4411584" y="963884"/>
              <a:ext cx="532024" cy="1514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587" lvl="1" indent="0" algn="l" rtl="0">
                <a:spcAft>
                  <a:spcPts val="500"/>
                </a:spcAft>
                <a:buClrTx/>
                <a:buNone/>
              </a:pPr>
              <a:endParaRPr lang="ru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 algn="l" rtl="0"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90 дней</a:t>
              </a:r>
            </a:p>
            <a:p>
              <a:pPr lvl="1" algn="l" rtl="0"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60 дней</a:t>
              </a:r>
            </a:p>
            <a:p>
              <a:pPr lvl="1" algn="l" rtl="0"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30 дней</a:t>
              </a:r>
            </a:p>
            <a:p>
              <a:pPr lvl="1" algn="l" rtl="0"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14 дней</a:t>
              </a:r>
            </a:p>
            <a:p>
              <a:pPr lvl="1" algn="l" rtl="0">
                <a:spcAft>
                  <a:spcPts val="500"/>
                </a:spcAft>
                <a:buClrTx/>
              </a:pPr>
              <a:r>
                <a:rPr lang="ru-RU" sz="1200" b="0" i="0" u="none" baseline="0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30 дней</a:t>
              </a:r>
            </a:p>
            <a:p>
              <a:pPr lvl="1" algn="l" rtl="0">
                <a:spcAft>
                  <a:spcPts val="500"/>
                </a:spcAft>
                <a:buClrTx/>
              </a:pPr>
              <a:endParaRPr lang="ru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31" name="Rectangle 6"/>
            <p:cNvSpPr txBox="1">
              <a:spLocks/>
            </p:cNvSpPr>
            <p:nvPr/>
          </p:nvSpPr>
          <p:spPr>
            <a:xfrm>
              <a:off x="93054" y="800556"/>
              <a:ext cx="228261" cy="33014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589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ctr" rtl="0">
                <a:buClr>
                  <a:srgbClr val="339966"/>
                </a:buClr>
              </a:pPr>
              <a:r>
                <a:rPr lang="ru-RU" sz="1100" b="1" i="0" u="none" kern="1200" baseline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1</a:t>
              </a:r>
            </a:p>
          </p:txBody>
        </p:sp>
        <p:sp>
          <p:nvSpPr>
            <p:cNvPr id="33" name="Rectangle 6"/>
            <p:cNvSpPr txBox="1">
              <a:spLocks/>
            </p:cNvSpPr>
            <p:nvPr/>
          </p:nvSpPr>
          <p:spPr>
            <a:xfrm>
              <a:off x="207385" y="3508768"/>
              <a:ext cx="1184175" cy="825368"/>
            </a:xfrm>
            <a:prstGeom prst="rect">
              <a:avLst/>
            </a:prstGeom>
            <a:solidFill>
              <a:srgbClr val="C2DBEC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80000" rIns="72002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95250" algn="ctr" rtl="0">
                <a:buClr>
                  <a:srgbClr val="339966"/>
                </a:buClr>
              </a:pPr>
              <a:r>
                <a:rPr lang="ru-RU" sz="1400" b="1" i="0" u="none" baseline="0">
                  <a:latin typeface="Arial"/>
                  <a:ea typeface="ＭＳ Ｐゴシック"/>
                  <a:cs typeface="Arial"/>
                </a:rPr>
                <a:t>Транспортировка и установка</a:t>
              </a:r>
            </a:p>
            <a:p>
              <a:pPr marL="239490" algn="l" rtl="0">
                <a:buClr>
                  <a:srgbClr val="339966"/>
                </a:buClr>
              </a:pPr>
              <a:endParaRPr lang="ru" sz="1100" b="1" dirty="0" smtClean="0"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36" name="Rectangle 6"/>
            <p:cNvSpPr txBox="1">
              <a:spLocks/>
            </p:cNvSpPr>
            <p:nvPr/>
          </p:nvSpPr>
          <p:spPr>
            <a:xfrm>
              <a:off x="102566" y="3352832"/>
              <a:ext cx="228261" cy="33033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589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ctr" rtl="0">
                <a:buClr>
                  <a:srgbClr val="339966"/>
                </a:buClr>
              </a:pPr>
              <a:r>
                <a:rPr lang="ru-RU" sz="1100" b="1" i="0" u="none" baseline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3</a:t>
              </a:r>
              <a:endParaRPr lang="ru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</p:txBody>
        </p:sp>
      </p:grpSp>
      <p:sp>
        <p:nvSpPr>
          <p:cNvPr id="37" name="Rectangle 6"/>
          <p:cNvSpPr txBox="1">
            <a:spLocks/>
          </p:cNvSpPr>
          <p:nvPr/>
        </p:nvSpPr>
        <p:spPr>
          <a:xfrm>
            <a:off x="240797" y="3124200"/>
            <a:ext cx="368803" cy="35122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latin typeface="Arial"/>
                <a:ea typeface="ＭＳ Ｐゴシック"/>
                <a:cs typeface="Arial"/>
              </a:rPr>
              <a:t>2</a:t>
            </a:r>
            <a:endParaRPr lang="ru" sz="1100" b="1" kern="1200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38" name="Rectangle 11"/>
          <p:cNvSpPr txBox="1"/>
          <p:nvPr/>
        </p:nvSpPr>
        <p:spPr>
          <a:xfrm>
            <a:off x="2670469" y="3508762"/>
            <a:ext cx="4218500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algn="l" rtl="0">
              <a:spcBef>
                <a:spcPts val="0"/>
              </a:spcBef>
              <a:spcAft>
                <a:spcPts val="500"/>
              </a:spcAft>
              <a:buClrTx/>
            </a:pPr>
            <a:r>
              <a:rPr lang="ru-RU" sz="1200" b="0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Размещение коммерческого предложения (PO) на ОХЦ и пакет обслуживания</a:t>
            </a:r>
          </a:p>
          <a:p>
            <a:pPr lvl="1" algn="l" rtl="0">
              <a:spcBef>
                <a:spcPts val="0"/>
              </a:spcBef>
              <a:spcAft>
                <a:spcPts val="500"/>
              </a:spcAft>
              <a:buClrTx/>
            </a:pPr>
            <a:r>
              <a:rPr lang="ru-RU" sz="1200" b="0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Производство ОХЦ (поэтапная доставка)</a:t>
            </a:r>
            <a:endParaRPr lang="ru" sz="1200" baseline="300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  <a:p>
            <a:pPr lvl="1" algn="l" rtl="0">
              <a:spcBef>
                <a:spcPts val="0"/>
              </a:spcBef>
              <a:spcAft>
                <a:spcPts val="500"/>
              </a:spcAft>
              <a:buClrTx/>
            </a:pPr>
            <a:r>
              <a:rPr lang="ru-RU" sz="1200" b="0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Международные грузоперевозки и таможенное оформление</a:t>
            </a:r>
            <a:r>
              <a:rPr lang="ru-RU" sz="1200" b="0" i="0" u="none" baseline="3000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2</a:t>
            </a:r>
            <a:endParaRPr lang="ru" sz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9" name="Rectangle 11"/>
          <p:cNvSpPr txBox="1">
            <a:spLocks/>
          </p:cNvSpPr>
          <p:nvPr/>
        </p:nvSpPr>
        <p:spPr>
          <a:xfrm>
            <a:off x="7160259" y="3508762"/>
            <a:ext cx="993141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algn="l" rtl="0">
              <a:spcBef>
                <a:spcPts val="0"/>
              </a:spcBef>
              <a:spcAft>
                <a:spcPts val="500"/>
              </a:spcAft>
              <a:buClrTx/>
            </a:pPr>
            <a:r>
              <a:rPr lang="ru-RU" sz="1200" b="0" i="0" u="none" baseline="0" dirty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50 дней</a:t>
            </a:r>
          </a:p>
          <a:p>
            <a:pPr lvl="1" algn="l" rtl="0">
              <a:spcBef>
                <a:spcPts val="0"/>
              </a:spcBef>
              <a:spcAft>
                <a:spcPts val="500"/>
              </a:spcAft>
              <a:buClrTx/>
            </a:pPr>
            <a:r>
              <a:rPr lang="ru-RU" sz="1200" b="0" i="0" u="none" baseline="0" dirty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30 дней</a:t>
            </a:r>
          </a:p>
          <a:p>
            <a:pPr lvl="1" algn="l" rtl="0">
              <a:spcBef>
                <a:spcPts val="0"/>
              </a:spcBef>
              <a:spcAft>
                <a:spcPts val="500"/>
              </a:spcAft>
              <a:buClrTx/>
            </a:pPr>
            <a:r>
              <a:rPr lang="ru-RU" sz="1200" b="0" i="0" u="none" baseline="0" dirty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60 дней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99430" y="92588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rtl="0">
              <a:defRPr/>
            </a:pPr>
            <a:r>
              <a:rPr lang="ru-RU" b="1" i="0" u="none" baseline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</a:t>
            </a:r>
            <a:endParaRPr lang="ru" b="1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gray">
          <a:xfrm>
            <a:off x="609600" y="637401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685800" rtl="0"/>
            <a:r>
              <a:rPr lang="ru-RU" b="1" i="0" u="none" baseline="0">
                <a:solidFill>
                  <a:srgbClr val="1F1F1F"/>
                </a:solidFill>
                <a:latin typeface="Arial"/>
                <a:cs typeface="Arial"/>
              </a:rPr>
              <a:t>Сроки</a:t>
            </a:r>
          </a:p>
        </p:txBody>
      </p:sp>
      <p:sp>
        <p:nvSpPr>
          <p:cNvPr id="44" name="Rectangle 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667000" y="1371600"/>
            <a:ext cx="32035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ru-RU" sz="1300" b="1" i="0" u="none" baseline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Мероприятия</a:t>
            </a:r>
            <a:endParaRPr lang="ru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45" name="Picture 44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588831" y="1643019"/>
            <a:ext cx="5943600" cy="81036"/>
          </a:xfrm>
          <a:prstGeom prst="rect">
            <a:avLst/>
          </a:prstGeom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0">
            <a:alphaModFix amt="66000"/>
          </a:blip>
          <a:stretch>
            <a:fillRect/>
          </a:stretch>
        </p:blipFill>
        <p:spPr>
          <a:xfrm>
            <a:off x="2588831" y="3302278"/>
            <a:ext cx="59436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0">
            <a:alphaModFix amt="66000"/>
          </a:blip>
          <a:stretch>
            <a:fillRect/>
          </a:stretch>
        </p:blipFill>
        <p:spPr>
          <a:xfrm>
            <a:off x="2588831" y="4419600"/>
            <a:ext cx="59436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0">
            <a:alphaModFix amt="66000"/>
          </a:blip>
          <a:stretch>
            <a:fillRect/>
          </a:stretch>
        </p:blipFill>
        <p:spPr>
          <a:xfrm>
            <a:off x="2588831" y="5381928"/>
            <a:ext cx="59436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sp>
        <p:nvSpPr>
          <p:cNvPr id="50" name="Titl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521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Закупка ОХЦ и его поставка в страны займет около 12 месяцев </a:t>
            </a:r>
            <a:endParaRPr lang="ru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51" name="Picture 50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90600"/>
            <a:ext cx="9144000" cy="8103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7378682" y="5498745"/>
            <a:ext cx="1139894" cy="428490"/>
          </a:xfrm>
          <a:prstGeom prst="horizontalScroll">
            <a:avLst/>
          </a:prstGeom>
          <a:solidFill>
            <a:srgbClr val="00589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1329" rtl="0">
              <a:tabLst>
                <a:tab pos="368985" algn="l"/>
              </a:tabLst>
              <a:defRPr/>
            </a:pPr>
            <a:r>
              <a:rPr lang="ru-RU" sz="1100" b="1" i="0" u="none" baseline="0">
                <a:solidFill>
                  <a:schemeClr val="bg1"/>
                </a:solidFill>
                <a:cs typeface="Arial"/>
              </a:rPr>
              <a:t>17 месяцев</a:t>
            </a:r>
            <a:endParaRPr lang="ru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2" name="Horizontal Scroll 31"/>
          <p:cNvSpPr/>
          <p:nvPr/>
        </p:nvSpPr>
        <p:spPr>
          <a:xfrm>
            <a:off x="7378682" y="4219710"/>
            <a:ext cx="1139894" cy="428490"/>
          </a:xfrm>
          <a:prstGeom prst="horizontalScroll">
            <a:avLst/>
          </a:prstGeom>
          <a:solidFill>
            <a:srgbClr val="00589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1329" rtl="0">
              <a:tabLst>
                <a:tab pos="368985" algn="l"/>
              </a:tabLst>
              <a:defRPr/>
            </a:pPr>
            <a:r>
              <a:rPr lang="ru-RU" sz="1100" b="1" i="0" u="none" baseline="0">
                <a:solidFill>
                  <a:schemeClr val="bg1"/>
                </a:solidFill>
                <a:cs typeface="Arial"/>
              </a:rPr>
              <a:t>364 дня</a:t>
            </a:r>
          </a:p>
        </p:txBody>
      </p:sp>
      <p:sp>
        <p:nvSpPr>
          <p:cNvPr id="34" name="Title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781799" y="651616"/>
            <a:ext cx="2382516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1521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12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В сотрудничестве с Министерством здравоохранения и партнерами Гави будет работать над сокращением сроков за счет параллельного выполнения ряда </a:t>
            </a:r>
            <a:r>
              <a:rPr lang="ru-RU" sz="1200" b="1" i="0" u="none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этапов</a:t>
            </a:r>
            <a:endParaRPr lang="ru" sz="12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179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/>
        </p:nvSpPr>
        <p:spPr bwMode="gray">
          <a:xfrm flipH="1">
            <a:off x="7830070" y="4330910"/>
            <a:ext cx="45719" cy="877302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noFill/>
          <a:ln w="19050">
            <a:solidFill>
              <a:srgbClr val="D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" name="Curved Up Ribbon 1"/>
          <p:cNvSpPr/>
          <p:nvPr/>
        </p:nvSpPr>
        <p:spPr>
          <a:xfrm>
            <a:off x="7137936" y="5007628"/>
            <a:ext cx="1675864" cy="580238"/>
          </a:xfrm>
          <a:prstGeom prst="ellipseRibbon2">
            <a:avLst>
              <a:gd name="adj1" fmla="val 29847"/>
              <a:gd name="adj2" fmla="val 63789"/>
              <a:gd name="adj3" fmla="val 8520"/>
            </a:avLst>
          </a:prstGeom>
          <a:solidFill>
            <a:srgbClr val="D3020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" dirty="0" err="1" smtClean="0">
              <a:solidFill>
                <a:srgbClr val="800000"/>
              </a:solidFill>
            </a:endParaRPr>
          </a:p>
        </p:txBody>
      </p:sp>
      <p:sp>
        <p:nvSpPr>
          <p:cNvPr id="11" name="Freeform 10"/>
          <p:cNvSpPr/>
          <p:nvPr/>
        </p:nvSpPr>
        <p:spPr bwMode="gray">
          <a:xfrm>
            <a:off x="753534" y="3424626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3159988" y="2621059"/>
            <a:ext cx="1524000" cy="1388534"/>
          </a:xfrm>
          <a:custGeom>
            <a:avLst/>
            <a:gdLst>
              <a:gd name="connsiteX0" fmla="*/ 0 w 1524000"/>
              <a:gd name="connsiteY0" fmla="*/ 1388534 h 1388534"/>
              <a:gd name="connsiteX1" fmla="*/ 0 w 1524000"/>
              <a:gd name="connsiteY1" fmla="*/ 1117600 h 1388534"/>
              <a:gd name="connsiteX2" fmla="*/ 1524000 w 1524000"/>
              <a:gd name="connsiteY2" fmla="*/ 1117600 h 1388534"/>
              <a:gd name="connsiteX3" fmla="*/ 1524000 w 1524000"/>
              <a:gd name="connsiteY3" fmla="*/ 0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388534">
                <a:moveTo>
                  <a:pt x="0" y="1388534"/>
                </a:moveTo>
                <a:lnTo>
                  <a:pt x="0" y="1117600"/>
                </a:lnTo>
                <a:lnTo>
                  <a:pt x="1524000" y="1117600"/>
                </a:lnTo>
                <a:lnTo>
                  <a:pt x="1524000" y="0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0" name="Freeform 69"/>
          <p:cNvSpPr/>
          <p:nvPr/>
        </p:nvSpPr>
        <p:spPr bwMode="gray">
          <a:xfrm flipH="1">
            <a:off x="7830071" y="2654160"/>
            <a:ext cx="45719" cy="1380066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graphicFrame>
        <p:nvGraphicFramePr>
          <p:cNvPr id="53" name="Object 5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3702557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42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19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 bwMode="gray">
          <a:xfrm flipH="1">
            <a:off x="203200" y="4186908"/>
            <a:ext cx="8610600" cy="0"/>
          </a:xfrm>
          <a:custGeom>
            <a:avLst/>
            <a:gdLst>
              <a:gd name="connsiteX0" fmla="*/ 0 w 8610600"/>
              <a:gd name="connsiteY0" fmla="*/ 0 h 0"/>
              <a:gd name="connsiteX1" fmla="*/ 8610600 w 8610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76200">
            <a:solidFill>
              <a:srgbClr val="00589F"/>
            </a:solidFill>
            <a:head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gray">
          <a:xfrm>
            <a:off x="6934200" y="724632"/>
            <a:ext cx="365760" cy="36576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r>
              <a:rPr lang="ru-RU" sz="1200" b="0" i="0" u="none" baseline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x</a:t>
            </a:r>
            <a:endParaRPr lang="ru" sz="12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gray">
          <a:xfrm>
            <a:off x="7391400" y="704857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98" algn="l"/>
              </a:tabLst>
              <a:defRPr sz="19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206" rtl="0"/>
            <a:r>
              <a:rPr lang="ru-RU" sz="1200" b="1" i="0" u="none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Количество недель до поставки</a:t>
            </a:r>
            <a:endParaRPr lang="ru" sz="12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245933" y="1676400"/>
            <a:ext cx="3716467" cy="1739760"/>
          </a:xfrm>
          <a:prstGeom prst="rect">
            <a:avLst/>
          </a:prstGeom>
          <a:solidFill>
            <a:srgbClr val="C2DB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 bwMode="gray">
          <a:xfrm>
            <a:off x="2680614" y="4940158"/>
            <a:ext cx="1950655" cy="927241"/>
          </a:xfrm>
          <a:prstGeom prst="rect">
            <a:avLst/>
          </a:prstGeom>
          <a:solidFill>
            <a:srgbClr val="C2DB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7" name="Rectangle 56"/>
          <p:cNvSpPr/>
          <p:nvPr/>
        </p:nvSpPr>
        <p:spPr bwMode="gray">
          <a:xfrm>
            <a:off x="4174696" y="1920839"/>
            <a:ext cx="1845104" cy="1515534"/>
          </a:xfrm>
          <a:prstGeom prst="rect">
            <a:avLst/>
          </a:prstGeom>
          <a:solidFill>
            <a:srgbClr val="99C837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 bwMode="gray">
          <a:xfrm>
            <a:off x="4969933" y="4940510"/>
            <a:ext cx="1964268" cy="1077692"/>
          </a:xfrm>
          <a:prstGeom prst="rect">
            <a:avLst/>
          </a:prstGeom>
          <a:solidFill>
            <a:srgbClr val="00589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 bwMode="gray">
          <a:xfrm>
            <a:off x="6213490" y="1920839"/>
            <a:ext cx="2397110" cy="1515534"/>
          </a:xfrm>
          <a:prstGeom prst="rect">
            <a:avLst/>
          </a:prstGeom>
          <a:solidFill>
            <a:srgbClr val="C2DB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Rectangle 9"/>
          <p:cNvSpPr txBox="1"/>
          <p:nvPr/>
        </p:nvSpPr>
        <p:spPr bwMode="gray">
          <a:xfrm>
            <a:off x="430709" y="1829306"/>
            <a:ext cx="3531691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>
                <a:srgbClr val="000000"/>
              </a:buClr>
              <a:buSzPct val="100000"/>
            </a:pP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Составить </a:t>
            </a:r>
            <a:r>
              <a:rPr lang="ru-RU" sz="1100" b="1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полный список всего ожидаемого ОХЦ,</a:t>
            </a: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включая даты поставки и информацию о ключевых контактных лицах</a:t>
            </a:r>
          </a:p>
          <a:p>
            <a:pPr lvl="1" algn="l" rtl="0">
              <a:buClr>
                <a:srgbClr val="000000"/>
              </a:buClr>
              <a:buSzPct val="100000"/>
            </a:pP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Оценить </a:t>
            </a:r>
            <a:r>
              <a:rPr lang="ru-RU" sz="1100" b="1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дополнительные меры безопасности</a:t>
            </a: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, которые могут потребоваться для ОХЦ после установки (например, замки, болты и т. д.)</a:t>
            </a:r>
            <a:r>
              <a:rPr lang="ru-RU" sz="1100" b="0" i="0" u="none" baseline="0" dirty="0">
                <a:latin typeface="Arial"/>
                <a:ea typeface="ＭＳ Ｐゴシック"/>
                <a:cs typeface="Arial"/>
              </a:rPr>
              <a:t> и </a:t>
            </a:r>
            <a:r>
              <a:rPr lang="ru-RU" sz="1100" b="1" i="0" u="none" baseline="0" dirty="0">
                <a:latin typeface="Arial"/>
                <a:ea typeface="ＭＳ Ｐゴシック"/>
                <a:cs typeface="Arial"/>
              </a:rPr>
              <a:t>включить их в план развертывания</a:t>
            </a:r>
          </a:p>
          <a:p>
            <a:pPr lvl="1" algn="l" rtl="0">
              <a:buClr>
                <a:srgbClr val="000000"/>
              </a:buClr>
              <a:buSzPct val="100000"/>
            </a:pPr>
            <a:r>
              <a:rPr lang="ru-RU" sz="1100" b="0" i="0" u="none" baseline="0" dirty="0">
                <a:latin typeface="Arial"/>
                <a:ea typeface="ＭＳ Ｐゴシック"/>
                <a:cs typeface="Arial"/>
              </a:rPr>
              <a:t>Инициировать</a:t>
            </a: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план </a:t>
            </a:r>
            <a:r>
              <a:rPr lang="ru-RU" sz="1100" b="1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профилактического обслуживания</a:t>
            </a: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 </a:t>
            </a:r>
            <a:endParaRPr lang="ru" sz="1100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1" name="Rectangle 9"/>
          <p:cNvSpPr txBox="1"/>
          <p:nvPr/>
        </p:nvSpPr>
        <p:spPr bwMode="gray">
          <a:xfrm>
            <a:off x="4174697" y="1998583"/>
            <a:ext cx="181887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>
                <a:srgbClr val="000000"/>
              </a:buClr>
              <a:buSzPct val="100000"/>
            </a:pP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Определить </a:t>
            </a:r>
            <a:r>
              <a:rPr lang="ru-RU" sz="1100" b="1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план транспортировки</a:t>
            </a: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для перемещения ОХЦ из порта в </a:t>
            </a:r>
            <a:r>
              <a:rPr lang="ru-RU" sz="1100" b="0" i="0" u="none" baseline="0" dirty="0">
                <a:latin typeface="Arial"/>
                <a:ea typeface="ＭＳ Ｐゴシック"/>
                <a:cs typeface="Arial"/>
              </a:rPr>
              <a:t>место установки, получив сведение от производителя или его местного представителя</a:t>
            </a:r>
            <a:endParaRPr lang="ru" sz="11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62" name="Rectangle 9"/>
          <p:cNvSpPr txBox="1"/>
          <p:nvPr/>
        </p:nvSpPr>
        <p:spPr bwMode="gray">
          <a:xfrm>
            <a:off x="2819400" y="5029200"/>
            <a:ext cx="18118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>
                <a:srgbClr val="000000"/>
              </a:buClr>
              <a:buSzPct val="100000"/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Подготовиться</a:t>
            </a:r>
            <a:r>
              <a:rPr lang="ru-RU" sz="12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к требованиям </a:t>
            </a:r>
            <a:r>
              <a:rPr lang="ru-RU" sz="1200" b="1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таможенного оформления</a:t>
            </a:r>
            <a:r>
              <a:rPr lang="ru-RU" sz="12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ОХЦ</a:t>
            </a:r>
          </a:p>
        </p:txBody>
      </p:sp>
      <p:sp>
        <p:nvSpPr>
          <p:cNvPr id="63" name="Rectangle 9"/>
          <p:cNvSpPr txBox="1"/>
          <p:nvPr/>
        </p:nvSpPr>
        <p:spPr bwMode="gray">
          <a:xfrm>
            <a:off x="6286500" y="2133600"/>
            <a:ext cx="23240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>
                <a:srgbClr val="000000"/>
              </a:buClr>
              <a:buSzPct val="100000"/>
            </a:pP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После доставки оборудования </a:t>
            </a:r>
            <a:r>
              <a:rPr lang="ru-RU" sz="1100" b="0" i="0" u="none" baseline="0" dirty="0">
                <a:latin typeface="Arial"/>
                <a:ea typeface="ＭＳ Ｐゴシック"/>
                <a:cs typeface="Arial"/>
              </a:rPr>
              <a:t>провести проверку</a:t>
            </a:r>
          </a:p>
          <a:p>
            <a:pPr lvl="1" algn="l" rtl="0">
              <a:buClr>
                <a:srgbClr val="000000"/>
              </a:buClr>
              <a:buSzPct val="100000"/>
            </a:pP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Проверить случайную выборку для оценки качества продукции </a:t>
            </a:r>
            <a:endParaRPr lang="ru" sz="11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lvl="2" algn="l" rtl="0">
              <a:buClr>
                <a:srgbClr val="000000"/>
              </a:buClr>
            </a:pP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На наличие повреждений</a:t>
            </a:r>
          </a:p>
          <a:p>
            <a:pPr lvl="2" algn="l" rtl="0">
              <a:buClr>
                <a:srgbClr val="000000"/>
              </a:buClr>
            </a:pPr>
            <a:r>
              <a:rPr lang="ru-RU" sz="1100" b="0" i="0" u="none" baseline="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На комплектность</a:t>
            </a:r>
          </a:p>
        </p:txBody>
      </p:sp>
      <p:sp>
        <p:nvSpPr>
          <p:cNvPr id="64" name="Rectangle 9"/>
          <p:cNvSpPr txBox="1"/>
          <p:nvPr/>
        </p:nvSpPr>
        <p:spPr bwMode="gray">
          <a:xfrm>
            <a:off x="5158872" y="5029200"/>
            <a:ext cx="16693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Tx/>
              <a:buSzPct val="100000"/>
            </a:pPr>
            <a:r>
              <a:rPr lang="ru-RU" sz="1200" b="0" i="0" u="none" baseline="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Регулярно проводить мониторинг для обеспечения благополучной доставки оборудования в страну</a:t>
            </a:r>
            <a:endParaRPr lang="ru" sz="12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9" name="Freeform 68"/>
          <p:cNvSpPr/>
          <p:nvPr/>
        </p:nvSpPr>
        <p:spPr bwMode="gray">
          <a:xfrm>
            <a:off x="5490448" y="4330908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3" name="Isosceles Triangle 12"/>
          <p:cNvSpPr/>
          <p:nvPr/>
        </p:nvSpPr>
        <p:spPr bwMode="gray">
          <a:xfrm>
            <a:off x="7778330" y="5562600"/>
            <a:ext cx="222670" cy="191956"/>
          </a:xfrm>
          <a:prstGeom prst="triangle">
            <a:avLst/>
          </a:prstGeom>
          <a:solidFill>
            <a:srgbClr val="F7A731"/>
          </a:solidFill>
          <a:ln w="9525">
            <a:solidFill>
              <a:srgbClr val="F7A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 bwMode="gray">
          <a:xfrm>
            <a:off x="7527613" y="5116670"/>
            <a:ext cx="9305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98" algn="l"/>
              </a:tabLst>
              <a:defRPr sz="19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rtl="0">
              <a:buClr>
                <a:srgbClr val="000000"/>
              </a:buClr>
            </a:pPr>
            <a:r>
              <a:rPr lang="ru-RU" sz="1200" b="1" i="0" u="none" baseline="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ПРИБЫТИЕ</a:t>
            </a:r>
            <a:endParaRPr lang="ru" sz="1200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75" name="Picture 3" descr="C:\Users\Uche.Solina\Desktop\Pictures Kano vscm\20140218_124028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251150" y="4724400"/>
            <a:ext cx="2020392" cy="1495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00589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Freeform 18"/>
          <p:cNvSpPr/>
          <p:nvPr/>
        </p:nvSpPr>
        <p:spPr bwMode="gray">
          <a:xfrm>
            <a:off x="1930402" y="4339026"/>
            <a:ext cx="1693333" cy="601133"/>
          </a:xfrm>
          <a:custGeom>
            <a:avLst/>
            <a:gdLst>
              <a:gd name="connsiteX0" fmla="*/ 0 w 1693333"/>
              <a:gd name="connsiteY0" fmla="*/ 0 h 601133"/>
              <a:gd name="connsiteX1" fmla="*/ 0 w 1693333"/>
              <a:gd name="connsiteY1" fmla="*/ 186266 h 601133"/>
              <a:gd name="connsiteX2" fmla="*/ 1693333 w 1693333"/>
              <a:gd name="connsiteY2" fmla="*/ 186266 h 601133"/>
              <a:gd name="connsiteX3" fmla="*/ 1693333 w 1693333"/>
              <a:gd name="connsiteY3" fmla="*/ 601133 h 6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333" h="601133">
                <a:moveTo>
                  <a:pt x="0" y="0"/>
                </a:moveTo>
                <a:lnTo>
                  <a:pt x="0" y="186266"/>
                </a:lnTo>
                <a:lnTo>
                  <a:pt x="1693333" y="186266"/>
                </a:lnTo>
                <a:lnTo>
                  <a:pt x="1693333" y="601133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Rectangle 4"/>
          <p:cNvSpPr txBox="1"/>
          <p:nvPr/>
        </p:nvSpPr>
        <p:spPr>
          <a:xfrm>
            <a:off x="7350460" y="5827295"/>
            <a:ext cx="1462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algn="l" rtl="0">
              <a:buClr>
                <a:srgbClr val="339966"/>
              </a:buClr>
            </a:pPr>
            <a:r>
              <a:rPr lang="ru-RU" sz="1000" b="1" i="0" u="none" baseline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Ключевой KPI:</a:t>
            </a:r>
            <a:r>
              <a:rPr lang="ru-RU" sz="1000" b="0" i="0" u="none" baseline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ru-RU" sz="1000" b="1" i="0" u="none" baseline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своевременность и полнота прибытия</a:t>
            </a:r>
            <a:endParaRPr lang="ru" sz="1000" b="1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3799" y="665202"/>
            <a:ext cx="1236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sz="1200" b="1" i="0" u="none" baseline="0" dirty="0">
                <a:latin typeface="Arial"/>
                <a:cs typeface="Arial"/>
              </a:rPr>
              <a:t>Ответственность ЮНИСЕФ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38800" y="696056"/>
            <a:ext cx="1295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>
                <a:cs typeface="Arial"/>
              </a:rPr>
              <a:t>Ответственность МЗ</a:t>
            </a:r>
            <a:endParaRPr lang="ru-RU" sz="1200" b="1" i="0" u="none" baseline="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0" y="707648"/>
            <a:ext cx="1275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sz="1200" b="1" i="0" u="none" baseline="0" dirty="0">
                <a:latin typeface="Arial"/>
                <a:cs typeface="Arial"/>
              </a:rPr>
              <a:t>Ответственность поставщика</a:t>
            </a:r>
          </a:p>
        </p:txBody>
      </p:sp>
      <p:sp>
        <p:nvSpPr>
          <p:cNvPr id="52" name="Rectangle 6"/>
          <p:cNvSpPr txBox="1">
            <a:spLocks/>
          </p:cNvSpPr>
          <p:nvPr/>
        </p:nvSpPr>
        <p:spPr>
          <a:xfrm>
            <a:off x="7692909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0</a:t>
            </a:r>
          </a:p>
        </p:txBody>
      </p:sp>
      <p:sp>
        <p:nvSpPr>
          <p:cNvPr id="60" name="Rectangle 6"/>
          <p:cNvSpPr txBox="1">
            <a:spLocks/>
          </p:cNvSpPr>
          <p:nvPr/>
        </p:nvSpPr>
        <p:spPr>
          <a:xfrm>
            <a:off x="5307568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2</a:t>
            </a:r>
          </a:p>
        </p:txBody>
      </p:sp>
      <p:sp>
        <p:nvSpPr>
          <p:cNvPr id="65" name="Rectangle 6"/>
          <p:cNvSpPr txBox="1">
            <a:spLocks/>
          </p:cNvSpPr>
          <p:nvPr/>
        </p:nvSpPr>
        <p:spPr>
          <a:xfrm>
            <a:off x="1747522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5</a:t>
            </a:r>
          </a:p>
        </p:txBody>
      </p:sp>
      <p:sp>
        <p:nvSpPr>
          <p:cNvPr id="66" name="Rectangle 6"/>
          <p:cNvSpPr txBox="1">
            <a:spLocks/>
          </p:cNvSpPr>
          <p:nvPr/>
        </p:nvSpPr>
        <p:spPr>
          <a:xfrm>
            <a:off x="2924389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4</a:t>
            </a:r>
            <a:endParaRPr lang="ru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7" name="Rectangle 6"/>
          <p:cNvSpPr txBox="1">
            <a:spLocks/>
          </p:cNvSpPr>
          <p:nvPr/>
        </p:nvSpPr>
        <p:spPr>
          <a:xfrm>
            <a:off x="570654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6</a:t>
            </a:r>
          </a:p>
        </p:txBody>
      </p:sp>
      <p:sp>
        <p:nvSpPr>
          <p:cNvPr id="68" name="Rectangle 67"/>
          <p:cNvSpPr/>
          <p:nvPr/>
        </p:nvSpPr>
        <p:spPr bwMode="gray">
          <a:xfrm>
            <a:off x="5181600" y="680442"/>
            <a:ext cx="365760" cy="365760"/>
          </a:xfrm>
          <a:prstGeom prst="rect">
            <a:avLst/>
          </a:prstGeom>
          <a:solidFill>
            <a:srgbClr val="C2DB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1" name="Rectangle 70"/>
          <p:cNvSpPr/>
          <p:nvPr/>
        </p:nvSpPr>
        <p:spPr bwMode="gray">
          <a:xfrm>
            <a:off x="3291840" y="680442"/>
            <a:ext cx="365760" cy="365760"/>
          </a:xfrm>
          <a:prstGeom prst="rect">
            <a:avLst/>
          </a:prstGeom>
          <a:solidFill>
            <a:srgbClr val="00589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1463040" y="696056"/>
            <a:ext cx="365760" cy="365760"/>
          </a:xfrm>
          <a:prstGeom prst="rect">
            <a:avLst/>
          </a:prstGeom>
          <a:solidFill>
            <a:srgbClr val="99C837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rgbClr val="000000"/>
              </a:buClr>
            </a:pPr>
            <a:endParaRPr lang="ru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77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521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1400" b="1" i="0" u="none" baseline="0" dirty="0">
                <a:solidFill>
                  <a:srgbClr val="FFFFFF"/>
                </a:solidFill>
                <a:latin typeface="Arial Narrow"/>
                <a:cs typeface="Arial Narrow"/>
              </a:rPr>
              <a:t>Для обеспечения благополучного прибытия ОХЦ в страну требуется ряд этапов</a:t>
            </a:r>
            <a:endParaRPr lang="ru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78" name="Picture 77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14364"/>
            <a:ext cx="9144000" cy="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41254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 36"/>
          <p:cNvSpPr/>
          <p:nvPr/>
        </p:nvSpPr>
        <p:spPr bwMode="gray">
          <a:xfrm>
            <a:off x="4740185" y="4094961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gray">
          <a:xfrm>
            <a:off x="753534" y="3197368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 bwMode="gray">
          <a:xfrm>
            <a:off x="5674037" y="3206052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 bwMode="gray">
          <a:xfrm>
            <a:off x="7863939" y="3197368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Freeform 3"/>
          <p:cNvSpPr/>
          <p:nvPr/>
        </p:nvSpPr>
        <p:spPr bwMode="gray">
          <a:xfrm flipH="1">
            <a:off x="203200" y="3959650"/>
            <a:ext cx="8610600" cy="0"/>
          </a:xfrm>
          <a:custGeom>
            <a:avLst/>
            <a:gdLst>
              <a:gd name="connsiteX0" fmla="*/ 0 w 8610600"/>
              <a:gd name="connsiteY0" fmla="*/ 0 h 0"/>
              <a:gd name="connsiteX1" fmla="*/ 8610600 w 8610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76200">
            <a:solidFill>
              <a:srgbClr val="00589F"/>
            </a:solidFill>
            <a:head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203200" y="2133600"/>
            <a:ext cx="2540000" cy="124459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9"/>
          <p:cNvSpPr txBox="1"/>
          <p:nvPr/>
        </p:nvSpPr>
        <p:spPr bwMode="gray">
          <a:xfrm>
            <a:off x="457200" y="2286000"/>
            <a:ext cx="200205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Tx/>
              <a:buSzPct val="100000"/>
            </a:pPr>
            <a:r>
              <a:rPr lang="ru-RU" sz="1300" b="0" i="0" u="none" baseline="0" dirty="0">
                <a:latin typeface="Arial"/>
                <a:ea typeface="ＭＳ Ｐゴシック"/>
              </a:rPr>
              <a:t>Проверить</a:t>
            </a:r>
            <a:r>
              <a:rPr lang="ru-RU" sz="1300" b="1" i="0" u="none" baseline="0" dirty="0">
                <a:latin typeface="Arial"/>
                <a:ea typeface="ＭＳ Ｐゴシック"/>
              </a:rPr>
              <a:t> список включенных в программу учреждений</a:t>
            </a:r>
            <a:r>
              <a:rPr lang="ru-RU" sz="1300" b="0" i="0" u="none" baseline="0" dirty="0">
                <a:latin typeface="Arial"/>
                <a:ea typeface="ＭＳ Ｐゴシック"/>
              </a:rPr>
              <a:t> и оценить его точность</a:t>
            </a:r>
          </a:p>
        </p:txBody>
      </p:sp>
      <p:sp>
        <p:nvSpPr>
          <p:cNvPr id="56" name="Rectangle 55"/>
          <p:cNvSpPr/>
          <p:nvPr/>
        </p:nvSpPr>
        <p:spPr bwMode="gray">
          <a:xfrm>
            <a:off x="3860864" y="4597402"/>
            <a:ext cx="4185953" cy="1144811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62" name="Rectangle 9"/>
          <p:cNvSpPr txBox="1"/>
          <p:nvPr/>
        </p:nvSpPr>
        <p:spPr bwMode="gray">
          <a:xfrm>
            <a:off x="4190999" y="4724400"/>
            <a:ext cx="349006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Tx/>
              <a:buSzPct val="100000"/>
            </a:pPr>
            <a:r>
              <a:rPr lang="ru-RU" sz="1300" b="0" i="0" u="none" baseline="0" dirty="0">
                <a:latin typeface="Arial"/>
                <a:ea typeface="ＭＳ Ｐゴシック"/>
              </a:rPr>
              <a:t>Связаться с районным </a:t>
            </a:r>
            <a:r>
              <a:rPr lang="ru-RU" sz="1300" b="1" i="0" u="none" baseline="0" dirty="0">
                <a:latin typeface="Arial"/>
                <a:ea typeface="ＭＳ Ｐゴシック"/>
              </a:rPr>
              <a:t>руководством</a:t>
            </a:r>
            <a:r>
              <a:rPr lang="ru-RU" sz="1300" b="0" i="0" u="none" baseline="0" dirty="0">
                <a:latin typeface="Arial"/>
                <a:ea typeface="ＭＳ Ｐゴシック"/>
              </a:rPr>
              <a:t> и убедиться в надлежащем понимании программы</a:t>
            </a:r>
          </a:p>
          <a:p>
            <a:pPr lvl="1" algn="l" rtl="0">
              <a:buClrTx/>
              <a:buSzPct val="100000"/>
            </a:pPr>
            <a:r>
              <a:rPr lang="ru-RU" sz="1300" b="0" i="0" u="none" baseline="0" dirty="0">
                <a:latin typeface="Arial"/>
                <a:ea typeface="ＭＳ Ｐゴシック"/>
              </a:rPr>
              <a:t>Уведомить </a:t>
            </a:r>
            <a:r>
              <a:rPr lang="ru-RU" sz="1300" b="1" i="0" u="none" baseline="0" dirty="0">
                <a:latin typeface="Arial"/>
                <a:ea typeface="ＭＳ Ｐゴシック"/>
              </a:rPr>
              <a:t>учреждения</a:t>
            </a:r>
            <a:r>
              <a:rPr lang="ru-RU" sz="1300" b="0" i="0" u="none" baseline="0" dirty="0">
                <a:latin typeface="Arial"/>
                <a:ea typeface="ＭＳ Ｐゴシック"/>
              </a:rPr>
              <a:t> о том, что они выбраны для программы</a:t>
            </a:r>
          </a:p>
        </p:txBody>
      </p:sp>
      <p:sp>
        <p:nvSpPr>
          <p:cNvPr id="39" name="Rectangle 38"/>
          <p:cNvSpPr/>
          <p:nvPr/>
        </p:nvSpPr>
        <p:spPr bwMode="gray">
          <a:xfrm>
            <a:off x="2971800" y="1600201"/>
            <a:ext cx="3452626" cy="177799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40" name="Rectangle 9"/>
          <p:cNvSpPr txBox="1"/>
          <p:nvPr/>
        </p:nvSpPr>
        <p:spPr bwMode="gray">
          <a:xfrm>
            <a:off x="3124200" y="1828800"/>
            <a:ext cx="3185159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Tx/>
              <a:buSzPct val="100000"/>
            </a:pPr>
            <a:r>
              <a:rPr lang="ru-RU" sz="1300" b="0" i="0" u="none" baseline="0" dirty="0">
                <a:latin typeface="Arial"/>
                <a:ea typeface="ＭＳ Ｐゴシック"/>
              </a:rPr>
              <a:t>Определить региональный </a:t>
            </a:r>
            <a:r>
              <a:rPr lang="ru-RU" sz="1300" b="1" i="0" u="none" baseline="0" dirty="0">
                <a:latin typeface="Arial"/>
                <a:ea typeface="ＭＳ Ｐゴシック"/>
              </a:rPr>
              <a:t>персонал</a:t>
            </a:r>
            <a:r>
              <a:rPr lang="ru-RU" sz="1300" b="0" i="0" u="none" baseline="0" dirty="0">
                <a:latin typeface="Arial"/>
                <a:ea typeface="ＭＳ Ｐゴシック"/>
              </a:rPr>
              <a:t>, который будет присутствовать при установке и нести ответственность за выполнение мониторинга </a:t>
            </a:r>
            <a:endParaRPr lang="ru" sz="1300" b="1" dirty="0" smtClean="0">
              <a:latin typeface="Arial"/>
              <a:ea typeface="ＭＳ Ｐゴシック"/>
            </a:endParaRPr>
          </a:p>
          <a:p>
            <a:pPr lvl="1" algn="l" rtl="0">
              <a:buClrTx/>
              <a:buSzPct val="100000"/>
            </a:pPr>
            <a:r>
              <a:rPr lang="ru-RU" sz="1300" b="0" i="0" u="none" baseline="0" dirty="0">
                <a:latin typeface="Arial"/>
                <a:ea typeface="ＭＳ Ｐゴシック"/>
              </a:rPr>
              <a:t>В сотрудничестве с местным сообществом достигнуть соглашения об обеспечении сохранности ОХЦ</a:t>
            </a:r>
            <a:endParaRPr lang="ru" sz="1300" dirty="0">
              <a:latin typeface="Arial"/>
              <a:ea typeface="ＭＳ Ｐゴシック"/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6692293" y="2133600"/>
            <a:ext cx="2121507" cy="124459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46" name="Rectangle 9"/>
          <p:cNvSpPr txBox="1"/>
          <p:nvPr/>
        </p:nvSpPr>
        <p:spPr bwMode="gray">
          <a:xfrm>
            <a:off x="6835871" y="2286000"/>
            <a:ext cx="177473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Tx/>
              <a:buSzPct val="100000"/>
            </a:pPr>
            <a:r>
              <a:rPr lang="ru-RU" sz="1300" b="0" i="0" u="none" baseline="0" dirty="0">
                <a:latin typeface="Arial"/>
                <a:ea typeface="ＭＳ Ｐゴシック"/>
              </a:rPr>
              <a:t>Обеспечить присутствие всего необходимого персонала при установке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270996" y="4597402"/>
            <a:ext cx="3234203" cy="1144811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SzPct val="100000"/>
            </a:pPr>
            <a:endParaRPr lang="ru" sz="1300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25" name="Freeform 24"/>
          <p:cNvSpPr/>
          <p:nvPr/>
        </p:nvSpPr>
        <p:spPr bwMode="gray">
          <a:xfrm flipH="1">
            <a:off x="1814699" y="4099938"/>
            <a:ext cx="467458" cy="497463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ru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Rectangle 6"/>
          <p:cNvSpPr txBox="1">
            <a:spLocks/>
          </p:cNvSpPr>
          <p:nvPr/>
        </p:nvSpPr>
        <p:spPr>
          <a:xfrm>
            <a:off x="7681059" y="3776770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1</a:t>
            </a:r>
          </a:p>
        </p:txBody>
      </p:sp>
      <p:sp>
        <p:nvSpPr>
          <p:cNvPr id="31" name="Rectangle 6"/>
          <p:cNvSpPr txBox="1">
            <a:spLocks/>
          </p:cNvSpPr>
          <p:nvPr/>
        </p:nvSpPr>
        <p:spPr>
          <a:xfrm>
            <a:off x="5491157" y="3773547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3</a:t>
            </a:r>
          </a:p>
        </p:txBody>
      </p:sp>
      <p:sp>
        <p:nvSpPr>
          <p:cNvPr id="32" name="Rectangle 6"/>
          <p:cNvSpPr txBox="1">
            <a:spLocks/>
          </p:cNvSpPr>
          <p:nvPr/>
        </p:nvSpPr>
        <p:spPr>
          <a:xfrm>
            <a:off x="2093496" y="3776770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5</a:t>
            </a:r>
          </a:p>
        </p:txBody>
      </p:sp>
      <p:sp>
        <p:nvSpPr>
          <p:cNvPr id="34" name="Rectangle 6"/>
          <p:cNvSpPr txBox="1">
            <a:spLocks/>
          </p:cNvSpPr>
          <p:nvPr/>
        </p:nvSpPr>
        <p:spPr>
          <a:xfrm>
            <a:off x="4572000" y="3773547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4</a:t>
            </a:r>
            <a:endParaRPr lang="ru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1" name="Rectangle 6"/>
          <p:cNvSpPr txBox="1">
            <a:spLocks/>
          </p:cNvSpPr>
          <p:nvPr/>
        </p:nvSpPr>
        <p:spPr>
          <a:xfrm>
            <a:off x="571369" y="3776770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6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gray">
          <a:xfrm>
            <a:off x="5943600" y="725904"/>
            <a:ext cx="365760" cy="36576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r>
              <a:rPr lang="ru-RU" sz="1200" b="0" i="0" u="none" baseline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x</a:t>
            </a:r>
            <a:endParaRPr lang="ru" sz="12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gray">
          <a:xfrm>
            <a:off x="6424426" y="813344"/>
            <a:ext cx="2643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98" algn="l"/>
              </a:tabLst>
              <a:defRPr sz="19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206" rtl="0"/>
            <a:r>
              <a:rPr lang="ru-RU" sz="1200" b="1" i="0" u="none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Количество недель до установки</a:t>
            </a:r>
            <a:endParaRPr lang="ru" sz="12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7" name="Rectangle 9"/>
          <p:cNvSpPr txBox="1"/>
          <p:nvPr/>
        </p:nvSpPr>
        <p:spPr bwMode="gray">
          <a:xfrm>
            <a:off x="347197" y="4724400"/>
            <a:ext cx="3158003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 algn="l" rtl="0">
              <a:buClrTx/>
              <a:buSzPct val="100000"/>
              <a:buFont typeface="Arial"/>
              <a:buChar char="•"/>
            </a:pPr>
            <a:r>
              <a:rPr lang="ru-RU" sz="1100" b="0" i="0" u="none" baseline="0" dirty="0"/>
              <a:t>Группа по управлению проектом (PMT) связывается с поставщиком и проверяет список медицинских учреждений (HF) для установки ОХЦ (при содействии отдела поставок (SD) ЮНИСЕФ)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49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521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1400" b="1" i="0" u="none" baseline="0" dirty="0">
                <a:solidFill>
                  <a:srgbClr val="FFFFFF"/>
                </a:solidFill>
                <a:latin typeface="Arial Narrow"/>
                <a:cs typeface="Arial Narrow"/>
              </a:rPr>
              <a:t>Для обеспечения эффективной установки ОХЦ следует предпринять ряд проактивных шагов </a:t>
            </a:r>
            <a:endParaRPr lang="ru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50" name="Picture 4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14364"/>
            <a:ext cx="9144000" cy="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0753880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20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/>
        </p:nvSpPr>
        <p:spPr bwMode="gray">
          <a:xfrm flipH="1">
            <a:off x="203200" y="1861195"/>
            <a:ext cx="8610600" cy="0"/>
          </a:xfrm>
          <a:custGeom>
            <a:avLst/>
            <a:gdLst>
              <a:gd name="connsiteX0" fmla="*/ 0 w 8610600"/>
              <a:gd name="connsiteY0" fmla="*/ 0 h 0"/>
              <a:gd name="connsiteX1" fmla="*/ 8610600 w 8610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76200">
            <a:solidFill>
              <a:srgbClr val="00589F"/>
            </a:solidFill>
            <a:head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ru" sz="1300" kern="12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gray">
          <a:xfrm>
            <a:off x="1244466" y="1717197"/>
            <a:ext cx="288000" cy="288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r>
              <a:rPr lang="ru-RU" sz="1300" b="0" i="0" u="none" baseline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 </a:t>
            </a:r>
            <a:endParaRPr lang="ru" sz="1300" b="1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gray">
          <a:xfrm>
            <a:off x="5389911" y="1717197"/>
            <a:ext cx="288000" cy="288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r>
              <a:rPr lang="ru-RU" sz="1300" b="0" i="0" u="none" baseline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 </a:t>
            </a:r>
            <a:endParaRPr lang="ru" sz="1300" b="1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 bwMode="gray">
          <a:xfrm>
            <a:off x="1388467" y="2005197"/>
            <a:ext cx="45719" cy="370999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ru" sz="1300" kern="12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9" name="Freeform 48"/>
          <p:cNvSpPr/>
          <p:nvPr/>
        </p:nvSpPr>
        <p:spPr bwMode="gray">
          <a:xfrm>
            <a:off x="5542309" y="2005197"/>
            <a:ext cx="45719" cy="370999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ru" sz="1300" kern="12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50" name="Picture 5" descr="C:\Users\Uche.Solina\Desktop\RI\Kano VSCM\Updates\New folder\27022014 warawa jemagu\IMG_20140227_120635.jpg"/>
          <p:cNvPicPr preferRelativeResize="0">
            <a:picLocks noChangeArrowheads="1"/>
          </p:cNvPicPr>
          <p:nvPr/>
        </p:nvPicPr>
        <p:blipFill>
          <a:blip r:embed="rId8" cstate="print"/>
          <a:srcRect l="45045"/>
          <a:stretch>
            <a:fillRect/>
          </a:stretch>
        </p:blipFill>
        <p:spPr bwMode="gray">
          <a:xfrm>
            <a:off x="237466" y="4698601"/>
            <a:ext cx="1532068" cy="1828746"/>
          </a:xfrm>
          <a:prstGeom prst="rect">
            <a:avLst/>
          </a:prstGeom>
          <a:ln w="19050" cmpd="sng">
            <a:solidFill>
              <a:srgbClr val="00589F"/>
            </a:solidFill>
          </a:ln>
          <a:effectLst/>
        </p:spPr>
      </p:pic>
      <p:sp>
        <p:nvSpPr>
          <p:cNvPr id="8" name="Rectangle 7"/>
          <p:cNvSpPr/>
          <p:nvPr/>
        </p:nvSpPr>
        <p:spPr bwMode="gray">
          <a:xfrm>
            <a:off x="242992" y="2122025"/>
            <a:ext cx="4252807" cy="2353733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ru" sz="13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Rectangle 9"/>
          <p:cNvSpPr txBox="1"/>
          <p:nvPr/>
        </p:nvSpPr>
        <p:spPr bwMode="gray">
          <a:xfrm>
            <a:off x="381000" y="2209800"/>
            <a:ext cx="405196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>
                <a:schemeClr val="tx1"/>
              </a:buClr>
              <a:buSzPct val="100000"/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Установка должна выполняться в соответствии со </a:t>
            </a:r>
            <a:r>
              <a:rPr lang="ru-RU" sz="1200" b="1" i="0" u="none" baseline="0" dirty="0">
                <a:latin typeface="Arial"/>
                <a:ea typeface="ＭＳ Ｐゴシック"/>
                <a:cs typeface="Arial"/>
              </a:rPr>
              <a:t>стандартной операционной процедурой (СОП)</a:t>
            </a:r>
          </a:p>
          <a:p>
            <a:pPr lvl="1" algn="l" rtl="0">
              <a:buClr>
                <a:schemeClr val="tx1"/>
              </a:buClr>
              <a:buSzPct val="100000"/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Специалисты по установке должны провести во время установки базовый обучающий курс по профилактическому обслуживанию для пользователей</a:t>
            </a:r>
            <a:endParaRPr lang="ru" sz="1200" dirty="0">
              <a:latin typeface="Arial"/>
              <a:ea typeface="ＭＳ Ｐゴシック"/>
              <a:cs typeface="Arial"/>
            </a:endParaRPr>
          </a:p>
          <a:p>
            <a:pPr lvl="1" algn="l" rtl="0">
              <a:buClr>
                <a:schemeClr val="tx1"/>
              </a:buClr>
              <a:buSzPct val="100000"/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Назначенные представители Министерства здравоохранения должны </a:t>
            </a:r>
            <a:r>
              <a:rPr lang="ru-RU" sz="1200" b="1" i="0" u="none" baseline="0" dirty="0">
                <a:latin typeface="Arial"/>
                <a:ea typeface="ＭＳ Ｐゴシック"/>
                <a:cs typeface="Arial"/>
              </a:rPr>
              <a:t>контролировать и регистрировать</a:t>
            </a: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 все мероприятия по установке, подписание документа о подтверждении доставки со стороны учреждения, потенциальные координаты GPS учреждений и фотографии установки ОХЦ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4673600" y="2118122"/>
            <a:ext cx="3937000" cy="367307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ru" sz="13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8" name="Rectangle 9"/>
          <p:cNvSpPr txBox="1"/>
          <p:nvPr/>
        </p:nvSpPr>
        <p:spPr bwMode="gray">
          <a:xfrm>
            <a:off x="4800600" y="2348355"/>
            <a:ext cx="37204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 algn="l" rtl="0">
              <a:buClr>
                <a:schemeClr val="tx1"/>
              </a:buClr>
              <a:buSzPct val="100000"/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Независимые специалисты по мониторингу должны проверить функциональность ОХЦ в течение </a:t>
            </a:r>
            <a:r>
              <a:rPr lang="ru-RU" sz="1200" b="1" i="0" u="none" baseline="0" dirty="0">
                <a:latin typeface="Arial"/>
                <a:ea typeface="ＭＳ Ｐゴシック"/>
                <a:cs typeface="Arial"/>
              </a:rPr>
              <a:t>72 часов после</a:t>
            </a: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 установки, обеспечить решение всех возникших проблем и наличие на объекте следующего:</a:t>
            </a:r>
          </a:p>
          <a:p>
            <a:pPr lvl="2" algn="l" rtl="0">
              <a:buClr>
                <a:schemeClr val="tx1"/>
              </a:buClr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Руководства по эксплуатации оборудования</a:t>
            </a:r>
          </a:p>
          <a:p>
            <a:pPr lvl="2" algn="l" rtl="0">
              <a:buClr>
                <a:schemeClr val="tx1"/>
              </a:buClr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Руководства по установке оборудования</a:t>
            </a:r>
          </a:p>
          <a:p>
            <a:pPr lvl="2" algn="l" rtl="0">
              <a:buClr>
                <a:schemeClr val="tx1"/>
              </a:buClr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Руководства по обучению обслуживанию оборудования</a:t>
            </a:r>
          </a:p>
          <a:p>
            <a:pPr lvl="2" algn="l" rtl="0">
              <a:buClr>
                <a:schemeClr val="tx1"/>
              </a:buClr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Принадлежностей, таких как корзины и замки</a:t>
            </a:r>
            <a:endParaRPr lang="ru" sz="1200" dirty="0">
              <a:latin typeface="Arial"/>
              <a:ea typeface="ＭＳ Ｐゴシック"/>
              <a:cs typeface="Arial"/>
            </a:endParaRPr>
          </a:p>
          <a:p>
            <a:pPr lvl="1" algn="l" rtl="0">
              <a:buClr>
                <a:schemeClr val="tx1"/>
              </a:buClr>
              <a:buSzPct val="100000"/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После установки необходимо осуществить ряд визитов на выбранные учреждения с целью </a:t>
            </a:r>
            <a:r>
              <a:rPr lang="ru-RU" sz="1200" b="1" i="0" u="none" baseline="0" dirty="0">
                <a:latin typeface="Arial"/>
                <a:ea typeface="ＭＳ Ｐゴシック"/>
                <a:cs typeface="Arial"/>
              </a:rPr>
              <a:t>мониторинга ввода в эксплуатацию</a:t>
            </a: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 и оказания поддержки при возникновении проблем</a:t>
            </a:r>
          </a:p>
          <a:p>
            <a:pPr lvl="1" algn="l" rtl="0">
              <a:buClr>
                <a:schemeClr val="tx1"/>
              </a:buClr>
              <a:buSzPct val="100000"/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Во время визита заполняется проверочный лист действий после установки</a:t>
            </a:r>
            <a:endParaRPr lang="ru" sz="1200" dirty="0">
              <a:latin typeface="Arial"/>
              <a:ea typeface="ＭＳ Ｐゴシック"/>
              <a:cs typeface="Arial"/>
            </a:endParaRPr>
          </a:p>
          <a:p>
            <a:pPr lvl="1" algn="l" rtl="0">
              <a:buClr>
                <a:schemeClr val="tx1"/>
              </a:buClr>
              <a:buSzPct val="100000"/>
            </a:pPr>
            <a:r>
              <a:rPr lang="ru-RU" sz="1200" b="0" i="0" u="none" baseline="0" dirty="0">
                <a:latin typeface="Arial"/>
                <a:ea typeface="ＭＳ Ｐゴシック"/>
                <a:cs typeface="Arial"/>
              </a:rPr>
              <a:t>Также допускается проведение более долгосрочной проверки температур ОХЦ</a:t>
            </a:r>
          </a:p>
        </p:txBody>
      </p:sp>
      <p:sp>
        <p:nvSpPr>
          <p:cNvPr id="51" name="Rectangle 5"/>
          <p:cNvSpPr txBox="1"/>
          <p:nvPr/>
        </p:nvSpPr>
        <p:spPr bwMode="gray">
          <a:xfrm>
            <a:off x="5867400" y="1145806"/>
            <a:ext cx="2008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algn="l" rtl="0">
              <a:buClr>
                <a:schemeClr val="tx1"/>
              </a:buClr>
            </a:pPr>
            <a:r>
              <a:rPr lang="ru-RU" sz="1200" b="1" i="0" u="none" baseline="0">
                <a:latin typeface="Arial"/>
                <a:ea typeface="ＭＳ Ｐゴシック"/>
                <a:cs typeface="Arial"/>
              </a:rPr>
              <a:t>НЕПОСРЕДСТВЕННО </a:t>
            </a:r>
            <a:r>
              <a:rPr lang="ru-RU" sz="1200" b="1">
                <a:latin typeface="Arial"/>
                <a:ea typeface="ＭＳ Ｐゴシック"/>
                <a:cs typeface="Arial"/>
              </a:rPr>
              <a:t/>
            </a:r>
            <a:br>
              <a:rPr lang="ru-RU" sz="1200" b="1">
                <a:latin typeface="Arial"/>
                <a:ea typeface="ＭＳ Ｐゴシック"/>
                <a:cs typeface="Arial"/>
              </a:rPr>
            </a:br>
            <a:r>
              <a:rPr lang="ru-RU" sz="1200" b="1" i="0" u="none" baseline="0">
                <a:latin typeface="Arial"/>
                <a:ea typeface="ＭＳ Ｐゴシック"/>
                <a:cs typeface="Arial"/>
              </a:rPr>
              <a:t>ПОСЛЕ УСТАНОВКИ</a:t>
            </a:r>
            <a:endParaRPr lang="ru" sz="1200" b="1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24" name="Rectangular Callout 23"/>
          <p:cNvSpPr/>
          <p:nvPr>
            <p:custDataLst>
              <p:tags r:id="rId3"/>
            </p:custDataLst>
          </p:nvPr>
        </p:nvSpPr>
        <p:spPr bwMode="auto">
          <a:xfrm>
            <a:off x="1950248" y="4800600"/>
            <a:ext cx="2196000" cy="1296000"/>
          </a:xfrm>
          <a:prstGeom prst="wedgeRectCallout">
            <a:avLst>
              <a:gd name="adj1" fmla="val -26189"/>
              <a:gd name="adj2" fmla="val -68093"/>
            </a:avLst>
          </a:prstGeom>
          <a:solidFill>
            <a:srgbClr val="99C837"/>
          </a:solidFill>
          <a:ln w="9525">
            <a:noFill/>
            <a:prstDash val="dash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95250" algn="l" defTabSz="787400" rtl="0">
              <a:buClr>
                <a:srgbClr val="204024"/>
              </a:buClr>
              <a:buSzPct val="125000"/>
            </a:pPr>
            <a:endParaRPr lang="ru" sz="1400" dirty="0" smtClean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4032" y="4876800"/>
            <a:ext cx="1994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l" defTabSz="787400" rtl="0">
              <a:buClr>
                <a:srgbClr val="204024"/>
              </a:buClr>
              <a:buSzPct val="125000"/>
            </a:pPr>
            <a:r>
              <a:rPr lang="ru-RU" sz="1200" b="1" i="1" u="none" baseline="0" dirty="0">
                <a:cs typeface="Arial"/>
              </a:rPr>
              <a:t>Специалисты по установке</a:t>
            </a:r>
            <a:r>
              <a:rPr lang="ru-RU" sz="1200" b="0" i="0" u="none" baseline="0" dirty="0">
                <a:cs typeface="Arial"/>
              </a:rPr>
              <a:t> будут наняты по контракту Отделом поставок (SD) ЮНИСЕФ (совместно с производителем)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rgbClr val="FFFFFF"/>
                </a:solidFill>
                <a:latin typeface="Arial Narrow"/>
                <a:cs typeface="Arial Narrow"/>
              </a:rPr>
              <a:t>Тщательный мониторинг во время установки и непосредственно после нее имеет решающее значение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799" y="668803"/>
            <a:ext cx="1265969" cy="1025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657" y="992603"/>
            <a:ext cx="1553618" cy="6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5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4564037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86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/>
          </p:cNvSpPr>
          <p:nvPr/>
        </p:nvSpPr>
        <p:spPr>
          <a:xfrm>
            <a:off x="579120" y="1600200"/>
            <a:ext cx="7955280" cy="4343400"/>
          </a:xfrm>
          <a:prstGeom prst="rect">
            <a:avLst/>
          </a:prstGeom>
          <a:noFill/>
          <a:ln w="19050" cmpd="sng">
            <a:solidFill>
              <a:srgbClr val="00589F"/>
            </a:solidFill>
            <a:headEnd/>
            <a:tailE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3276" tIns="46638" rIns="93276" bIns="46638" anchor="ctr">
            <a:noAutofit/>
          </a:bodyPr>
          <a:lstStyle/>
          <a:p>
            <a:pPr algn="l" rtl="0"/>
            <a:endParaRPr lang="ru" sz="1400" kern="1200" dirty="0" err="1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Rectangle 8"/>
          <p:cNvSpPr txBox="1"/>
          <p:nvPr>
            <p:custDataLst>
              <p:tags r:id="rId3"/>
            </p:custDataLst>
          </p:nvPr>
        </p:nvSpPr>
        <p:spPr>
          <a:xfrm>
            <a:off x="1752600" y="2078021"/>
            <a:ext cx="61481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l" rtl="0">
              <a:buClr>
                <a:srgbClr val="339966"/>
              </a:buClr>
            </a:pPr>
            <a:r>
              <a:rPr lang="ru-RU" sz="1400" b="0" i="0" u="none" baseline="0">
                <a:solidFill>
                  <a:srgbClr val="1F1F1F"/>
                </a:solidFill>
                <a:latin typeface="Arial"/>
                <a:ea typeface="ＭＳ Ｐゴシック"/>
              </a:rPr>
              <a:t>Сотрудники медицинского учреждения проверяют установленное ОХЦ в течение 72 часов после установки и сигнализируют о проблемах группе по управлению проектом (PMT) </a:t>
            </a:r>
            <a:r>
              <a:rPr lang="ru-RU" sz="1400" b="0" i="0" u="none" baseline="0">
                <a:latin typeface="Arial"/>
                <a:ea typeface="ＭＳ Ｐゴシック"/>
              </a:rPr>
              <a:t>(ввод в эксплуатацию производителем)</a:t>
            </a:r>
            <a:endParaRPr lang="ru" sz="1400" dirty="0">
              <a:latin typeface="Arial"/>
              <a:ea typeface="ＭＳ Ｐゴシック"/>
            </a:endParaRPr>
          </a:p>
        </p:txBody>
      </p:sp>
      <p:sp>
        <p:nvSpPr>
          <p:cNvPr id="30" name="Rectangle 8"/>
          <p:cNvSpPr txBox="1"/>
          <p:nvPr>
            <p:custDataLst>
              <p:tags r:id="rId4"/>
            </p:custDataLst>
          </p:nvPr>
        </p:nvSpPr>
        <p:spPr>
          <a:xfrm>
            <a:off x="1752600" y="2984956"/>
            <a:ext cx="61481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l" rtl="0">
              <a:buClr>
                <a:srgbClr val="339966"/>
              </a:buClr>
            </a:pPr>
            <a:r>
              <a:rPr lang="ru-RU" sz="1400" b="0" i="0" u="none" baseline="0">
                <a:solidFill>
                  <a:srgbClr val="1F1F1F"/>
                </a:solidFill>
                <a:ea typeface="ＭＳ Ｐゴシック"/>
              </a:rPr>
              <a:t>Принятие всех надлежащих мер для обеспечения безопасности неустановленных холодильников </a:t>
            </a:r>
            <a:endParaRPr lang="ru" sz="14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1" name="Rectangle 8"/>
          <p:cNvSpPr txBox="1"/>
          <p:nvPr>
            <p:custDataLst>
              <p:tags r:id="rId5"/>
            </p:custDataLst>
          </p:nvPr>
        </p:nvSpPr>
        <p:spPr>
          <a:xfrm>
            <a:off x="1752600" y="3657600"/>
            <a:ext cx="61481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l" rtl="0">
              <a:buClr>
                <a:srgbClr val="339966"/>
              </a:buClr>
            </a:pPr>
            <a:r>
              <a:rPr lang="ru-RU" sz="1400" b="0" i="0" u="none" baseline="0">
                <a:latin typeface="Arial"/>
                <a:ea typeface="ＭＳ Ｐゴシック"/>
              </a:rPr>
              <a:t>Проверка наличия стратегии безопасности для охраны установленного ОХЦ на объектах</a:t>
            </a:r>
            <a:endParaRPr lang="ru" sz="1400" dirty="0">
              <a:latin typeface="Arial"/>
              <a:ea typeface="ＭＳ Ｐゴシック"/>
            </a:endParaRPr>
          </a:p>
        </p:txBody>
      </p:sp>
      <p:sp>
        <p:nvSpPr>
          <p:cNvPr id="32" name="Rectangle 8"/>
          <p:cNvSpPr txBox="1"/>
          <p:nvPr>
            <p:custDataLst>
              <p:tags r:id="rId6"/>
            </p:custDataLst>
          </p:nvPr>
        </p:nvSpPr>
        <p:spPr>
          <a:xfrm>
            <a:off x="1752600" y="5029200"/>
            <a:ext cx="61481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l" rtl="0">
              <a:buClr>
                <a:srgbClr val="339966"/>
              </a:buClr>
            </a:pPr>
            <a:r>
              <a:rPr lang="ru-RU" sz="1400" b="0" i="0" u="none" baseline="0">
                <a:solidFill>
                  <a:srgbClr val="1F1F1F"/>
                </a:solidFill>
                <a:latin typeface="Arial"/>
                <a:ea typeface="ＭＳ Ｐゴシック"/>
              </a:rPr>
              <a:t>Обеспечение фотографий учреждений, установленных солнечных батарей (SDD), подписанных документов, средств обеспечения безопасности и т. д. (</a:t>
            </a:r>
            <a:r>
              <a:rPr lang="ru-RU" sz="1400" b="0" i="0" u="none" baseline="0">
                <a:latin typeface="Arial"/>
                <a:ea typeface="ＭＳ Ｐゴシック"/>
              </a:rPr>
              <a:t>входит в сферу ответственности производителя)</a:t>
            </a:r>
            <a:endParaRPr lang="ru" sz="1400" dirty="0">
              <a:latin typeface="Arial"/>
              <a:ea typeface="ＭＳ Ｐゴシック"/>
            </a:endParaRPr>
          </a:p>
        </p:txBody>
      </p:sp>
      <p:sp>
        <p:nvSpPr>
          <p:cNvPr id="33" name="Rectangle 8"/>
          <p:cNvSpPr txBox="1"/>
          <p:nvPr>
            <p:custDataLst>
              <p:tags r:id="rId7"/>
            </p:custDataLst>
          </p:nvPr>
        </p:nvSpPr>
        <p:spPr>
          <a:xfrm>
            <a:off x="1752600" y="4432756"/>
            <a:ext cx="6553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l" rtl="0">
              <a:buClr>
                <a:srgbClr val="339966"/>
              </a:buClr>
            </a:pPr>
            <a:r>
              <a:rPr lang="ru-RU" sz="1400" b="0" i="0" u="none" baseline="0" dirty="0">
                <a:solidFill>
                  <a:srgbClr val="1F1F1F"/>
                </a:solidFill>
                <a:latin typeface="Arial"/>
                <a:ea typeface="ＭＳ Ｐゴシック"/>
              </a:rPr>
              <a:t>Еженедельная </a:t>
            </a:r>
            <a:r>
              <a:rPr lang="ru-RU" sz="1400" b="0" i="0" u="none" baseline="0" dirty="0">
                <a:latin typeface="Arial"/>
                <a:ea typeface="ＭＳ Ｐゴシック"/>
              </a:rPr>
              <a:t>проверка</a:t>
            </a:r>
            <a:r>
              <a:rPr lang="ru-RU" sz="1400" b="0" i="0" u="none" baseline="0" dirty="0">
                <a:solidFill>
                  <a:srgbClr val="1F1F1F"/>
                </a:solidFill>
                <a:latin typeface="Arial"/>
                <a:ea typeface="ＭＳ Ｐゴシック"/>
              </a:rPr>
              <a:t> прогресса совместно с NLWG во время установки </a:t>
            </a:r>
            <a:endParaRPr lang="ru" sz="1400" dirty="0">
              <a:solidFill>
                <a:srgbClr val="1F1F1F"/>
              </a:solidFill>
              <a:latin typeface="Arial"/>
              <a:ea typeface="ＭＳ Ｐゴシック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752600" y="281940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752600" y="350520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752600" y="426720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752600" y="482369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/>
          <p:cNvSpPr txBox="1">
            <a:spLocks/>
          </p:cNvSpPr>
          <p:nvPr/>
        </p:nvSpPr>
        <p:spPr>
          <a:xfrm>
            <a:off x="1143000" y="2120058"/>
            <a:ext cx="355403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1</a:t>
            </a:r>
          </a:p>
        </p:txBody>
      </p:sp>
      <p:sp>
        <p:nvSpPr>
          <p:cNvPr id="41" name="Rectangle 6"/>
          <p:cNvSpPr txBox="1">
            <a:spLocks/>
          </p:cNvSpPr>
          <p:nvPr/>
        </p:nvSpPr>
        <p:spPr>
          <a:xfrm>
            <a:off x="1143000" y="2915686"/>
            <a:ext cx="355403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2</a:t>
            </a:r>
          </a:p>
        </p:txBody>
      </p:sp>
      <p:sp>
        <p:nvSpPr>
          <p:cNvPr id="42" name="Rectangle 6"/>
          <p:cNvSpPr txBox="1">
            <a:spLocks/>
          </p:cNvSpPr>
          <p:nvPr/>
        </p:nvSpPr>
        <p:spPr>
          <a:xfrm>
            <a:off x="1143000" y="3673764"/>
            <a:ext cx="355404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3</a:t>
            </a:r>
          </a:p>
        </p:txBody>
      </p:sp>
      <p:sp>
        <p:nvSpPr>
          <p:cNvPr id="43" name="Rectangle 6"/>
          <p:cNvSpPr txBox="1">
            <a:spLocks/>
          </p:cNvSpPr>
          <p:nvPr/>
        </p:nvSpPr>
        <p:spPr>
          <a:xfrm>
            <a:off x="1143000" y="4367873"/>
            <a:ext cx="355404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4</a:t>
            </a:r>
          </a:p>
        </p:txBody>
      </p:sp>
      <p:sp>
        <p:nvSpPr>
          <p:cNvPr id="49" name="Rectangle 6"/>
          <p:cNvSpPr txBox="1">
            <a:spLocks/>
          </p:cNvSpPr>
          <p:nvPr/>
        </p:nvSpPr>
        <p:spPr>
          <a:xfrm>
            <a:off x="1143000" y="5068228"/>
            <a:ext cx="355404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56" name="Title 1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685800" rtl="0"/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Проверочный лист и объекты отслеживания в целях мониторинга мероприятий по установке ОХЦ</a:t>
            </a:r>
          </a:p>
        </p:txBody>
      </p:sp>
      <p:pic>
        <p:nvPicPr>
          <p:cNvPr id="60" name="Picture 59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177635"/>
            <a:ext cx="9144000" cy="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/>
        </p:nvGraphicFramePr>
        <p:xfrm>
          <a:off x="158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7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2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 rtl="0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ru"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0676" y="685800"/>
            <a:ext cx="85468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1" i="0" u="none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Комплексная цель:</a:t>
            </a:r>
          </a:p>
          <a:p>
            <a:pPr algn="l" rtl="0"/>
            <a:r>
              <a:rPr lang="ru-RU" b="1" i="0" u="none" baseline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плана оперативного развертывания</a:t>
            </a:r>
          </a:p>
        </p:txBody>
      </p:sp>
      <p:sp>
        <p:nvSpPr>
          <p:cNvPr id="57" name="Content Placeholder 1"/>
          <p:cNvSpPr txBox="1">
            <a:spLocks/>
          </p:cNvSpPr>
          <p:nvPr/>
        </p:nvSpPr>
        <p:spPr>
          <a:xfrm>
            <a:off x="1905000" y="4849531"/>
            <a:ext cx="7239000" cy="1184054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1" i="0" u="none" baseline="0" dirty="0">
                <a:latin typeface="Arial"/>
                <a:cs typeface="Arial"/>
              </a:rPr>
              <a:t>Отсрочки: </a:t>
            </a:r>
            <a:r>
              <a:rPr lang="ru-RU" sz="1200" b="0" i="0" u="none" baseline="0" dirty="0">
                <a:latin typeface="Arial"/>
                <a:cs typeface="Arial"/>
              </a:rPr>
              <a:t>Процесс является многоэтапным, и группа по управлению проектом (PMT) </a:t>
            </a:r>
            <a:r>
              <a:rPr lang="en-US" sz="1200" b="0" i="0" u="none" baseline="0" dirty="0" smtClean="0">
                <a:latin typeface="Arial"/>
                <a:cs typeface="Arial"/>
              </a:rPr>
              <a:t>	    </a:t>
            </a:r>
            <a:r>
              <a:rPr lang="ru-RU" sz="1200" b="0" i="0" u="none" baseline="0" dirty="0" smtClean="0">
                <a:latin typeface="Arial"/>
                <a:cs typeface="Arial"/>
              </a:rPr>
              <a:t>должна </a:t>
            </a:r>
            <a:r>
              <a:rPr lang="ru-RU" sz="1200" b="0" i="0" u="none" baseline="0" dirty="0">
                <a:latin typeface="Arial"/>
                <a:cs typeface="Arial"/>
              </a:rPr>
              <a:t>четко контролировать сроки его реализации</a:t>
            </a:r>
          </a:p>
          <a:p>
            <a:pPr algn="l" rtl="0">
              <a:buClrTx/>
            </a:pPr>
            <a:r>
              <a:rPr lang="ru-RU" sz="1200" b="0" i="0" u="none" baseline="0" dirty="0">
                <a:latin typeface="Arial"/>
                <a:cs typeface="Arial"/>
              </a:rPr>
              <a:t>	  </a:t>
            </a:r>
            <a:r>
              <a:rPr lang="en-US" sz="1200" b="0" i="0" u="none" baseline="0" dirty="0" smtClean="0">
                <a:latin typeface="Arial"/>
                <a:cs typeface="Arial"/>
              </a:rPr>
              <a:t>  </a:t>
            </a:r>
            <a:r>
              <a:rPr lang="ru-RU" sz="1200" b="0" i="0" u="none" baseline="0" dirty="0" smtClean="0">
                <a:latin typeface="Arial"/>
                <a:cs typeface="Arial"/>
              </a:rPr>
              <a:t>Отклонения</a:t>
            </a:r>
            <a:r>
              <a:rPr lang="ru-RU" sz="1200" b="0" i="0" u="none" baseline="0" dirty="0">
                <a:latin typeface="Arial"/>
                <a:cs typeface="Arial"/>
              </a:rPr>
              <a:t>, вызванные ненадлежащей оценкой готовности медицинского </a:t>
            </a:r>
            <a:r>
              <a:rPr lang="en-US" sz="1200" b="0" i="0" u="none" baseline="0" dirty="0" smtClean="0">
                <a:latin typeface="Arial"/>
                <a:cs typeface="Arial"/>
              </a:rPr>
              <a:t>	    </a:t>
            </a:r>
            <a:r>
              <a:rPr lang="ru-RU" sz="1200" b="0" i="0" u="none" baseline="0" dirty="0" smtClean="0">
                <a:latin typeface="Arial"/>
                <a:cs typeface="Arial"/>
              </a:rPr>
              <a:t>учреждения</a:t>
            </a:r>
            <a:endParaRPr lang="ru-RU" sz="1200" b="0" i="0" u="none" baseline="0" dirty="0">
              <a:latin typeface="Arial"/>
              <a:cs typeface="Arial"/>
            </a:endParaRPr>
          </a:p>
          <a:p>
            <a:pPr algn="l" rtl="0">
              <a:buClrTx/>
            </a:pPr>
            <a:r>
              <a:rPr lang="ru-RU" sz="1200" b="0" i="0" u="none" baseline="0" dirty="0">
                <a:latin typeface="Arial"/>
                <a:cs typeface="Arial"/>
              </a:rPr>
              <a:t>	  </a:t>
            </a:r>
            <a:r>
              <a:rPr lang="en-US" sz="1200" b="0" i="0" u="none" baseline="0" dirty="0" smtClean="0">
                <a:latin typeface="Arial"/>
                <a:cs typeface="Arial"/>
              </a:rPr>
              <a:t>  </a:t>
            </a:r>
            <a:r>
              <a:rPr lang="ru-RU" sz="1200" b="0" i="0" u="none" baseline="0" dirty="0" smtClean="0">
                <a:latin typeface="Arial"/>
                <a:cs typeface="Arial"/>
              </a:rPr>
              <a:t>Процесс </a:t>
            </a:r>
            <a:r>
              <a:rPr lang="ru-RU" sz="1200" b="0" i="0" u="none" baseline="0" dirty="0">
                <a:latin typeface="Arial"/>
                <a:cs typeface="Arial"/>
              </a:rPr>
              <a:t>таможенного оформления</a:t>
            </a:r>
          </a:p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1" i="0" u="none" baseline="0" dirty="0">
                <a:latin typeface="Arial"/>
                <a:cs typeface="Arial"/>
              </a:rPr>
              <a:t>Расходы: </a:t>
            </a:r>
            <a:r>
              <a:rPr lang="ru-RU" sz="1200" b="0" i="0" u="none" baseline="0" dirty="0">
                <a:latin typeface="Arial"/>
                <a:cs typeface="Arial"/>
              </a:rPr>
              <a:t>Отклонения, вызванные низким качеством оценки готовности медицинского </a:t>
            </a:r>
            <a:r>
              <a:rPr lang="en-US" sz="1200" b="0" i="0" u="none" baseline="0" dirty="0" smtClean="0">
                <a:latin typeface="Arial"/>
                <a:cs typeface="Arial"/>
              </a:rPr>
              <a:t>	   </a:t>
            </a:r>
            <a:r>
              <a:rPr lang="ru-RU" sz="1200" b="0" i="0" u="none" baseline="0" dirty="0" smtClean="0">
                <a:latin typeface="Arial"/>
                <a:cs typeface="Arial"/>
              </a:rPr>
              <a:t>учреждения</a:t>
            </a:r>
            <a:endParaRPr lang="ru-RU" sz="1200" b="0" i="0" u="none" baseline="0" dirty="0">
              <a:latin typeface="Arial"/>
              <a:cs typeface="Arial"/>
            </a:endParaRPr>
          </a:p>
          <a:p>
            <a:pPr algn="l" rtl="0"/>
            <a:r>
              <a:rPr lang="ru-RU" sz="1200" b="0" i="0" u="none" baseline="0" dirty="0">
                <a:latin typeface="Arial"/>
                <a:cs typeface="Arial"/>
              </a:rPr>
              <a:t>	</a:t>
            </a:r>
            <a:r>
              <a:rPr lang="en-US" sz="1200" b="0" i="0" u="none" baseline="0" dirty="0" smtClean="0">
                <a:latin typeface="Arial"/>
                <a:cs typeface="Arial"/>
              </a:rPr>
              <a:t>   </a:t>
            </a:r>
            <a:r>
              <a:rPr lang="ru-RU" sz="1200" b="0" i="0" u="none" baseline="0" dirty="0" smtClean="0">
                <a:latin typeface="Arial"/>
                <a:cs typeface="Arial"/>
              </a:rPr>
              <a:t>Процесс </a:t>
            </a:r>
            <a:r>
              <a:rPr lang="ru-RU" sz="1200" b="0" i="0" u="none" baseline="0" dirty="0">
                <a:latin typeface="Arial"/>
                <a:cs typeface="Arial"/>
              </a:rPr>
              <a:t>таможенного оформления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ru" sz="1200" dirty="0" smtClean="0">
              <a:latin typeface="Arial"/>
              <a:cs typeface="Arial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ru" sz="1200" dirty="0" smtClean="0">
              <a:latin typeface="Arial"/>
              <a:cs typeface="Arial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ru" sz="1200" dirty="0">
              <a:latin typeface="Arial"/>
              <a:cs typeface="Arial"/>
            </a:endParaRPr>
          </a:p>
        </p:txBody>
      </p:sp>
      <p:sp>
        <p:nvSpPr>
          <p:cNvPr id="60" name="Content Placeholder 1"/>
          <p:cNvSpPr txBox="1">
            <a:spLocks/>
          </p:cNvSpPr>
          <p:nvPr/>
        </p:nvSpPr>
        <p:spPr>
          <a:xfrm>
            <a:off x="1904999" y="1447800"/>
            <a:ext cx="6857999" cy="91440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Предоставить ЮНИСЕФ ключевую информацию для составления точного оцененного оперативного плана, являющегося основой для составления сметы расходов</a:t>
            </a:r>
          </a:p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Оказать содействие поставщикам в получении точной информации для установки оборудования</a:t>
            </a:r>
          </a:p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Снизить риск и расходы, связанные с отклонениями от плана</a:t>
            </a:r>
            <a:endParaRPr lang="ru" sz="1200" dirty="0" smtClean="0">
              <a:latin typeface="Arial"/>
              <a:cs typeface="Arial"/>
            </a:endParaRPr>
          </a:p>
        </p:txBody>
      </p:sp>
      <p:sp>
        <p:nvSpPr>
          <p:cNvPr id="61" name="Content Placeholder 1"/>
          <p:cNvSpPr txBox="1">
            <a:spLocks/>
          </p:cNvSpPr>
          <p:nvPr/>
        </p:nvSpPr>
        <p:spPr>
          <a:xfrm>
            <a:off x="1905000" y="2464820"/>
            <a:ext cx="7239000" cy="236220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Организация группы по управлению проектом (PMT), прикрепленной к национальной рабочей группе по логистике (NLWG), для координации процесса</a:t>
            </a:r>
          </a:p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Выполнение оценки готовности медицинского учреждения и подтверждение правильности информации</a:t>
            </a:r>
          </a:p>
          <a:p>
            <a:pPr marL="285750" indent="-285750" algn="l" rtl="0">
              <a:buFont typeface="Courier New"/>
              <a:buChar char="o"/>
            </a:pPr>
            <a:endParaRPr lang="ru" sz="1000" b="1" dirty="0" smtClean="0">
              <a:latin typeface="Arial"/>
              <a:cs typeface="Arial"/>
            </a:endParaRPr>
          </a:p>
          <a:p>
            <a:pPr algn="l" rtl="0"/>
            <a:r>
              <a:rPr lang="ru-RU" sz="1000" b="1" i="0" u="none" baseline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Примечание: Данный процесс может быть инициирован непосредственно после получения от НКРЗ рекомендации к </a:t>
            </a:r>
            <a:r>
              <a:rPr lang="ru-RU" sz="1000" b="1" i="0" u="none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одобрению </a:t>
            </a:r>
            <a:r>
              <a:rPr lang="ru-RU" sz="1000" b="1" i="0" u="none" baseline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заявки в рамках ПООХЦ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ru" sz="10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Определение места хранения запасных частей</a:t>
            </a:r>
          </a:p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Определение документации для таможенного оформления</a:t>
            </a:r>
          </a:p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Определение рисков и стратегии управления рисками для включения в протокол отклонений</a:t>
            </a:r>
          </a:p>
          <a:p>
            <a:pPr marL="285750" indent="-285750" algn="l" rtl="0">
              <a:buClrTx/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Включение всей необходимой информации в прилагаемый шаблон Excel и его передача в Министерство здравоохранения на утверждение перед подачей в ЮНИСЕФ</a:t>
            </a:r>
            <a:endParaRPr lang="ru" sz="1200" dirty="0">
              <a:latin typeface="Arial"/>
              <a:cs typeface="Arial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320" y="1346200"/>
            <a:ext cx="3822700" cy="50800"/>
          </a:xfrm>
          <a:prstGeom prst="rect">
            <a:avLst/>
          </a:prstGeom>
        </p:spPr>
      </p:pic>
      <p:pic>
        <p:nvPicPr>
          <p:cNvPr id="63" name="Picture 62"/>
          <p:cNvPicPr>
            <a:picLocks/>
          </p:cNvPicPr>
          <p:nvPr/>
        </p:nvPicPr>
        <p:blipFill>
          <a:blip r:embed="rId8">
            <a:alphaModFix amt="66000"/>
          </a:blip>
          <a:stretch>
            <a:fillRect/>
          </a:stretch>
        </p:blipFill>
        <p:spPr>
          <a:xfrm>
            <a:off x="1904999" y="2423255"/>
            <a:ext cx="68580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64" name="Picture 63"/>
          <p:cNvPicPr>
            <a:picLocks/>
          </p:cNvPicPr>
          <p:nvPr/>
        </p:nvPicPr>
        <p:blipFill>
          <a:blip r:embed="rId8">
            <a:alphaModFix amt="66000"/>
          </a:blip>
          <a:stretch>
            <a:fillRect/>
          </a:stretch>
        </p:blipFill>
        <p:spPr>
          <a:xfrm>
            <a:off x="1904999" y="4852425"/>
            <a:ext cx="68580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sp>
        <p:nvSpPr>
          <p:cNvPr id="66" name="Rectangle 6"/>
          <p:cNvSpPr txBox="1">
            <a:spLocks/>
          </p:cNvSpPr>
          <p:nvPr/>
        </p:nvSpPr>
        <p:spPr>
          <a:xfrm>
            <a:off x="199610" y="1529961"/>
            <a:ext cx="1552990" cy="8322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 dirty="0">
                <a:solidFill>
                  <a:srgbClr val="1F1F1F"/>
                </a:solidFill>
                <a:cs typeface="Arial"/>
              </a:rPr>
              <a:t>Цель</a:t>
            </a: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67" name="Rectangle 6"/>
          <p:cNvSpPr txBox="1">
            <a:spLocks/>
          </p:cNvSpPr>
          <p:nvPr/>
        </p:nvSpPr>
        <p:spPr>
          <a:xfrm>
            <a:off x="199610" y="2459236"/>
            <a:ext cx="1552990" cy="8322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 dirty="0">
                <a:solidFill>
                  <a:srgbClr val="1F1F1F"/>
                </a:solidFill>
                <a:cs typeface="Arial"/>
              </a:rPr>
              <a:t>Ключевые этапы</a:t>
            </a: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68" name="Rectangle 6"/>
          <p:cNvSpPr txBox="1">
            <a:spLocks/>
          </p:cNvSpPr>
          <p:nvPr/>
        </p:nvSpPr>
        <p:spPr>
          <a:xfrm>
            <a:off x="199610" y="4896546"/>
            <a:ext cx="1552990" cy="8322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>
                <a:solidFill>
                  <a:srgbClr val="1F1F1F"/>
                </a:solidFill>
                <a:cs typeface="Arial"/>
              </a:rPr>
              <a:t>Риски</a:t>
            </a: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71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Цели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42078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/>
        </p:nvGraphicFramePr>
        <p:xfrm>
          <a:off x="158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79"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2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 rtl="0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ru"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" name="Rectangle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38400" y="1324572"/>
            <a:ext cx="5714716" cy="141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"/>
            </a:defPPr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>
              <a:spcBef>
                <a:spcPts val="50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Предварительная оценка ВОЗ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204024">
                    <a:lumMod val="50000"/>
                  </a:srgbClr>
                </a:solidFill>
              </a:rPr>
              <a:t>Оценка НКРЗ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204024">
                    <a:lumMod val="50000"/>
                  </a:srgbClr>
                </a:solidFill>
                <a:ea typeface="ＭＳ Ｐゴシック"/>
              </a:rPr>
              <a:t>Утверждение Советом Гави</a:t>
            </a: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 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Предоставление Гави письма-решения стране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Предоставление Гави утвержденного графика в Отдел поставок (SD) </a:t>
            </a:r>
            <a:r>
              <a:rPr lang="ru-RU" sz="1100" b="0" i="0" u="none" baseline="0" dirty="0" smtClean="0">
                <a:solidFill>
                  <a:srgbClr val="000000"/>
                </a:solidFill>
                <a:ea typeface="ＭＳ Ｐゴシック"/>
              </a:rPr>
              <a:t>ЮНИСЕФ</a:t>
            </a:r>
            <a:endParaRPr lang="ru" sz="1100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5" name="Rectangle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38400" y="2819400"/>
            <a:ext cx="5876525" cy="24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"/>
            </a:defPPr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>
              <a:spcBef>
                <a:spcPts val="50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Предоставление Министерством здравоохранения плана оперативного развертывания Отделу поставок (SD) ЮНИСЕФ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Отдел поставок (SD) ЮНИСЕФ объявляет тендер на совокупность услуг и разрабатывает оцененный оперативный план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Утверждение Гави оцененного оперативного плана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Согласование оцененного оперативного плана с Министерством здравоохранения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Предоставление Отделом поставок (SD) ЮНИСЕФ сметы расходов (CE) Министерству здравоохранения</a:t>
            </a:r>
            <a:endParaRPr lang="ru" sz="1100" dirty="0" smtClean="0">
              <a:solidFill>
                <a:srgbClr val="000000"/>
              </a:solidFill>
              <a:ea typeface="ＭＳ Ｐゴシック"/>
            </a:endParaRP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Министерство здравоохранения принимает смету расходов (CE) и передает долю страны в совместных инвестициях Отделу поставок (SD) ЮНИСЕФ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Гави передает долю совместных инвестиций Отделу поставок (SD) </a:t>
            </a:r>
            <a:r>
              <a:rPr lang="ru-RU" sz="1100" b="0" i="0" u="none" baseline="0" dirty="0" smtClean="0">
                <a:solidFill>
                  <a:srgbClr val="000000"/>
                </a:solidFill>
                <a:ea typeface="ＭＳ Ｐゴシック"/>
              </a:rPr>
              <a:t>ЮНИСЕФ</a:t>
            </a:r>
          </a:p>
        </p:txBody>
      </p:sp>
      <p:sp>
        <p:nvSpPr>
          <p:cNvPr id="74" name="Rectangle 3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825411" y="923180"/>
            <a:ext cx="32035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ru-RU" sz="1300" b="1" i="0" u="none" baseline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Мероприятия</a:t>
            </a:r>
            <a:endParaRPr lang="ru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5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7924800" y="923180"/>
            <a:ext cx="111600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ru-RU" sz="1300" b="1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Проверка статуса</a:t>
            </a:r>
            <a:endParaRPr lang="ru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6" name="Freeform 9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8561400" y="16128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9" name="Freeform 99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8561400" y="13716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0" name="Freeform 99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8561400" y="1840774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2" name="Freeform 99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8561400" y="2116585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4" name="Freeform 99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8561400" y="2884055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6" name="Freeform 99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8561400" y="3693997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7" name="Freeform 99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8561400" y="4226709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8" name="Freeform 99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8561400" y="3934509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9" name="Freeform 99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8561400" y="4455309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0" name="Freeform 99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8561400" y="4836309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Group 102"/>
          <p:cNvGrpSpPr/>
          <p:nvPr>
            <p:custDataLst>
              <p:tags r:id="rId17"/>
            </p:custDataLst>
          </p:nvPr>
        </p:nvGrpSpPr>
        <p:grpSpPr>
          <a:xfrm>
            <a:off x="5105400" y="606623"/>
            <a:ext cx="3923716" cy="307777"/>
            <a:chOff x="4724684" y="332096"/>
            <a:chExt cx="3923716" cy="307777"/>
          </a:xfrm>
        </p:grpSpPr>
        <p:grpSp>
          <p:nvGrpSpPr>
            <p:cNvPr id="3" name="Group 98"/>
            <p:cNvGrpSpPr/>
            <p:nvPr/>
          </p:nvGrpSpPr>
          <p:grpSpPr>
            <a:xfrm>
              <a:off x="6946200" y="405099"/>
              <a:ext cx="895542" cy="141949"/>
              <a:chOff x="6946200" y="405099"/>
              <a:chExt cx="895542" cy="141949"/>
            </a:xfrm>
          </p:grpSpPr>
          <p:sp>
            <p:nvSpPr>
              <p:cNvPr id="95" name="Freeform 99"/>
              <p:cNvSpPr>
                <a:spLocks noChangeAspect="1"/>
              </p:cNvSpPr>
              <p:nvPr/>
            </p:nvSpPr>
            <p:spPr bwMode="auto">
              <a:xfrm>
                <a:off x="6946200" y="405099"/>
                <a:ext cx="144000" cy="136602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rgbClr val="003300"/>
                </a:solidFill>
              </a:ln>
              <a:extLst/>
            </p:spPr>
            <p:txBody>
              <a:bodyPr vert="horz" wrap="square" lIns="93286" tIns="46643" rIns="93286" bIns="4664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dtable170554751157760 10 144 283 167 68"/>
              <p:cNvSpPr txBox="1">
                <a:spLocks noChangeArrowheads="1"/>
              </p:cNvSpPr>
              <p:nvPr/>
            </p:nvSpPr>
            <p:spPr bwMode="gray">
              <a:xfrm>
                <a:off x="7121742" y="408549"/>
                <a:ext cx="720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algn="l" rtl="0"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Font typeface="Arial" charset="0"/>
                  <a:buNone/>
                </a:pPr>
                <a:r>
                  <a:rPr lang="ru-RU" sz="900" b="0" i="1" u="none" baseline="0">
                    <a:solidFill>
                      <a:srgbClr val="000000"/>
                    </a:solidFill>
                    <a:latin typeface="Arial"/>
                    <a:cs typeface="Arial"/>
                  </a:rPr>
                  <a:t>Завершено</a:t>
                </a:r>
                <a:endParaRPr lang="ru" sz="9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" name="Group 99"/>
            <p:cNvGrpSpPr/>
            <p:nvPr/>
          </p:nvGrpSpPr>
          <p:grpSpPr>
            <a:xfrm>
              <a:off x="7772400" y="394648"/>
              <a:ext cx="876000" cy="152400"/>
              <a:chOff x="8103342" y="390644"/>
              <a:chExt cx="876000" cy="152400"/>
            </a:xfrm>
          </p:grpSpPr>
          <p:sp>
            <p:nvSpPr>
              <p:cNvPr id="96" name="Freeform 99"/>
              <p:cNvSpPr>
                <a:spLocks noChangeAspect="1"/>
              </p:cNvSpPr>
              <p:nvPr/>
            </p:nvSpPr>
            <p:spPr bwMode="auto">
              <a:xfrm>
                <a:off x="8103342" y="390644"/>
                <a:ext cx="144000" cy="136602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FF0000"/>
                </a:solidFill>
              </a:ln>
              <a:extLst/>
            </p:spPr>
            <p:txBody>
              <a:bodyPr vert="horz" wrap="square" lIns="93286" tIns="46643" rIns="93286" bIns="4664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" sz="1200" dirty="0">
                  <a:solidFill>
                    <a:srgbClr val="6600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dtable170554751157760 10 144 283 167 68"/>
              <p:cNvSpPr txBox="1">
                <a:spLocks noChangeArrowheads="1"/>
              </p:cNvSpPr>
              <p:nvPr/>
            </p:nvSpPr>
            <p:spPr bwMode="gray">
              <a:xfrm>
                <a:off x="8259342" y="404545"/>
                <a:ext cx="720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algn="l" rtl="0"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Font typeface="Arial" charset="0"/>
                  <a:buNone/>
                </a:pPr>
                <a:r>
                  <a:rPr lang="ru-RU" sz="900" b="0" i="1" u="none" baseline="0">
                    <a:solidFill>
                      <a:srgbClr val="000000"/>
                    </a:solidFill>
                    <a:latin typeface="Arial"/>
                    <a:cs typeface="Arial"/>
                  </a:rPr>
                  <a:t>В процессе</a:t>
                </a:r>
                <a:endParaRPr lang="ru" sz="9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2" name="Rectangle 5"/>
            <p:cNvSpPr txBox="1"/>
            <p:nvPr/>
          </p:nvSpPr>
          <p:spPr>
            <a:xfrm>
              <a:off x="4724684" y="332096"/>
              <a:ext cx="21291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204024"/>
                </a:buClr>
              </a:pPr>
              <a:r>
                <a:rPr lang="ru-RU" sz="1000" b="0" i="0" u="none" baseline="0" dirty="0">
                  <a:solidFill>
                    <a:srgbClr val="000000"/>
                  </a:solidFill>
                  <a:latin typeface="Arial"/>
                  <a:cs typeface="Arial"/>
                </a:rPr>
                <a:t>Цветовой код проверки статуса:</a:t>
              </a:r>
              <a:endParaRPr lang="ru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8" name="Freeform 99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8561400" y="3122674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5" name="Freeform 99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8561400" y="2368336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257800"/>
            <a:ext cx="5835884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/>
              <a:t>Размещение Отделом поставок (SD) заказов на покупку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Заключение Отделом поставок (SD) контракта с местным поставщиком на мониторинг и оценку третьей стороной</a:t>
            </a:r>
            <a:endParaRPr lang="ru" sz="1100" dirty="0" smtClean="0"/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 smtClean="0">
                <a:solidFill>
                  <a:srgbClr val="000000"/>
                </a:solidFill>
                <a:ea typeface="ＭＳ Ｐゴシック"/>
              </a:rPr>
              <a:t>Отслеживание </a:t>
            </a: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доставки и установки Отделом поставок (SD)/руководителем (CO)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Утверждение руководителем (CO) счетов и отправка их на </a:t>
            </a:r>
            <a:r>
              <a:rPr lang="ru-RU" sz="1100" b="0" i="0" u="none" baseline="0" dirty="0" smtClean="0">
                <a:solidFill>
                  <a:srgbClr val="000000"/>
                </a:solidFill>
                <a:ea typeface="ＭＳ Ｐゴシック"/>
              </a:rPr>
              <a:t>оплату</a:t>
            </a:r>
            <a:endParaRPr lang="ru-RU" sz="1100" b="0" i="0" u="none" baseline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3" name="Freeform 99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8561400" y="5381343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4" name="Freeform 99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8561400" y="5621785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5" name="Freeform 99"/>
          <p:cNvSpPr>
            <a:spLocks noChangeAspect="1"/>
          </p:cNvSpPr>
          <p:nvPr>
            <p:custDataLst>
              <p:tags r:id="rId22"/>
            </p:custDataLst>
          </p:nvPr>
        </p:nvSpPr>
        <p:spPr bwMode="auto">
          <a:xfrm>
            <a:off x="8561400" y="58674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6" name="Freeform 99"/>
          <p:cNvSpPr>
            <a:spLocks noChangeAspect="1"/>
          </p:cNvSpPr>
          <p:nvPr>
            <p:custDataLst>
              <p:tags r:id="rId23"/>
            </p:custDataLst>
          </p:nvPr>
        </p:nvSpPr>
        <p:spPr bwMode="auto">
          <a:xfrm>
            <a:off x="8561400" y="60960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743200" y="1179500"/>
            <a:ext cx="6097969" cy="81036"/>
          </a:xfrm>
          <a:prstGeom prst="rect">
            <a:avLst/>
          </a:prstGeom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29">
            <a:alphaModFix amt="66000"/>
          </a:blip>
          <a:stretch>
            <a:fillRect/>
          </a:stretch>
        </p:blipFill>
        <p:spPr>
          <a:xfrm>
            <a:off x="2743200" y="2789380"/>
            <a:ext cx="6097969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29">
            <a:alphaModFix amt="66000"/>
          </a:blip>
          <a:stretch>
            <a:fillRect/>
          </a:stretch>
        </p:blipFill>
        <p:spPr>
          <a:xfrm>
            <a:off x="2743200" y="5230368"/>
            <a:ext cx="6097969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sp>
        <p:nvSpPr>
          <p:cNvPr id="43" name="Rectangle 6"/>
          <p:cNvSpPr txBox="1">
            <a:spLocks/>
          </p:cNvSpPr>
          <p:nvPr/>
        </p:nvSpPr>
        <p:spPr>
          <a:xfrm>
            <a:off x="534780" y="1225161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>
                <a:solidFill>
                  <a:srgbClr val="1F1F1F"/>
                </a:solidFill>
                <a:cs typeface="Arial"/>
              </a:rPr>
              <a:t>Заявка и утверждение в рамках ПООХЦ </a:t>
            </a:r>
            <a:r>
              <a:rPr lang="ru-RU" sz="1400" b="1">
                <a:solidFill>
                  <a:srgbClr val="1F1F1F"/>
                </a:solidFill>
                <a:cs typeface="Arial"/>
              </a:rPr>
              <a:t/>
            </a:r>
            <a:br>
              <a:rPr lang="ru-RU" sz="1400" b="1">
                <a:solidFill>
                  <a:srgbClr val="1F1F1F"/>
                </a:solidFill>
                <a:cs typeface="Arial"/>
              </a:rPr>
            </a:br>
            <a:endParaRPr lang="ru-RU" sz="1400" b="1">
              <a:solidFill>
                <a:srgbClr val="1F1F1F"/>
              </a:solidFill>
              <a:cs typeface="Arial"/>
            </a:endParaRP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45" name="Rectangle 6"/>
          <p:cNvSpPr txBox="1">
            <a:spLocks/>
          </p:cNvSpPr>
          <p:nvPr/>
        </p:nvSpPr>
        <p:spPr>
          <a:xfrm>
            <a:off x="357910" y="1060362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A</a:t>
            </a:r>
            <a:endParaRPr lang="ru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6" name="Rectangle 6"/>
          <p:cNvSpPr txBox="1">
            <a:spLocks/>
          </p:cNvSpPr>
          <p:nvPr/>
        </p:nvSpPr>
        <p:spPr>
          <a:xfrm>
            <a:off x="534780" y="2819400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>
                <a:solidFill>
                  <a:srgbClr val="1F1F1F"/>
                </a:solidFill>
                <a:cs typeface="Arial"/>
              </a:rPr>
              <a:t>Планирование закупки </a:t>
            </a:r>
            <a:endParaRPr lang="ru" sz="1400" b="1" dirty="0" smtClean="0">
              <a:solidFill>
                <a:srgbClr val="1F1F1F"/>
              </a:solidFill>
              <a:cs typeface="Arial"/>
            </a:endParaRP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47" name="Rectangle 6"/>
          <p:cNvSpPr txBox="1">
            <a:spLocks/>
          </p:cNvSpPr>
          <p:nvPr/>
        </p:nvSpPr>
        <p:spPr>
          <a:xfrm>
            <a:off x="357910" y="2654601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B</a:t>
            </a:r>
            <a:endParaRPr lang="ru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9" name="Rectangle 6"/>
          <p:cNvSpPr txBox="1">
            <a:spLocks/>
          </p:cNvSpPr>
          <p:nvPr/>
        </p:nvSpPr>
        <p:spPr>
          <a:xfrm>
            <a:off x="534780" y="5212088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>
                <a:solidFill>
                  <a:srgbClr val="1F1F1F"/>
                </a:solidFill>
                <a:cs typeface="Arial"/>
              </a:rPr>
              <a:t>Планирование закупки </a:t>
            </a:r>
            <a:endParaRPr lang="ru" sz="1400" b="1" dirty="0" smtClean="0">
              <a:solidFill>
                <a:srgbClr val="1F1F1F"/>
              </a:solidFill>
              <a:cs typeface="Arial"/>
            </a:endParaRP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51" name="Rectangle 6"/>
          <p:cNvSpPr txBox="1">
            <a:spLocks/>
          </p:cNvSpPr>
          <p:nvPr/>
        </p:nvSpPr>
        <p:spPr>
          <a:xfrm>
            <a:off x="357910" y="5047289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C</a:t>
            </a:r>
            <a:endParaRPr lang="ru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55" name="Title 1"/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Краткий обзор заявки и реализации ПООХЦ</a:t>
            </a:r>
          </a:p>
        </p:txBody>
      </p:sp>
    </p:spTree>
    <p:extLst>
      <p:ext uri="{BB962C8B-B14F-4D97-AF65-F5344CB8AC3E}">
        <p14:creationId xmlns:p14="http://schemas.microsoft.com/office/powerpoint/2010/main" val="9612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/>
        </p:nvGraphicFramePr>
        <p:xfrm>
          <a:off x="158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94"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2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 rtl="0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ru"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" name="Rectangle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38400" y="1324572"/>
            <a:ext cx="5714716" cy="141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"/>
            </a:defPPr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>
              <a:spcBef>
                <a:spcPts val="50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Предварительная оценка ВОЗ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204024">
                    <a:lumMod val="50000"/>
                  </a:srgbClr>
                </a:solidFill>
              </a:rPr>
              <a:t>Оценка НКРЗ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204024">
                    <a:lumMod val="50000"/>
                  </a:srgbClr>
                </a:solidFill>
                <a:ea typeface="ＭＳ Ｐゴシック"/>
              </a:rPr>
              <a:t>Утверждение Советом Гави</a:t>
            </a: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 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Предоставление Гави письма-решения стране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Предоставление Гави утвержденного графика в Отдел поставок (SD) </a:t>
            </a:r>
            <a:r>
              <a:rPr lang="ru-RU" sz="1100" b="0" i="0" u="none" baseline="0" dirty="0" smtClean="0">
                <a:solidFill>
                  <a:srgbClr val="000000"/>
                </a:solidFill>
                <a:ea typeface="ＭＳ Ｐゴシック"/>
              </a:rPr>
              <a:t>ЮНИСЕФ</a:t>
            </a:r>
            <a:endParaRPr lang="ru" sz="1100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5" name="Rectangle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38400" y="2635600"/>
            <a:ext cx="5876525" cy="24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"/>
            </a:defPPr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>
              <a:spcBef>
                <a:spcPts val="50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1" dirty="0">
                <a:solidFill>
                  <a:srgbClr val="00589F"/>
                </a:solidFill>
                <a:ea typeface="ＭＳ Ｐゴシック"/>
              </a:rPr>
              <a:t>Предоставление Министерством здравоохранения плана оперативного развертывания Отделу поставок (SD) ЮНИСЕФ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Отдел поставок (SD) ЮНИСЕФ объявляет тендер на совокупность услуг и разрабатывает оцененный оперативный план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Утверждение Гави оцененного оперативного плана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Согласование оцененного оперативного плана с Министерством здравоохранения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Предоставление Отделом поставок (SD) ЮНИСЕФ сметы расходов (CE) Министерству здравоохранения</a:t>
            </a:r>
            <a:endParaRPr lang="ru" sz="1100" dirty="0" smtClean="0">
              <a:solidFill>
                <a:srgbClr val="000000"/>
              </a:solidFill>
              <a:ea typeface="ＭＳ Ｐゴシック"/>
            </a:endParaRP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Министерство здравоохранения принимает смету расходов (CE) и передает долю страны в совместных инвестициях Отделу поставок (SD) ЮНИСЕФ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Гави передает долю совместных инвестиций Отделу поставок (SD) </a:t>
            </a:r>
            <a:r>
              <a:rPr lang="ru-RU" sz="1100" b="0" i="0" u="none" baseline="0" dirty="0" smtClean="0">
                <a:solidFill>
                  <a:srgbClr val="000000"/>
                </a:solidFill>
                <a:ea typeface="ＭＳ Ｐゴシック"/>
              </a:rPr>
              <a:t>ЮНИСЕФ</a:t>
            </a:r>
          </a:p>
        </p:txBody>
      </p:sp>
      <p:sp>
        <p:nvSpPr>
          <p:cNvPr id="74" name="Rectangle 3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825411" y="923180"/>
            <a:ext cx="32035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ru-RU" sz="1300" b="1" i="0" u="none" baseline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Мероприятия</a:t>
            </a:r>
            <a:endParaRPr lang="ru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5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7543800" y="923180"/>
            <a:ext cx="111600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ru-RU" sz="1300" b="1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Проверка статуса</a:t>
            </a:r>
            <a:endParaRPr lang="ru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6" name="Freeform 99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8535302" y="16128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9" name="Freeform 99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8535302" y="13716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0" name="Freeform 99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8535302" y="1840774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2" name="Freeform 99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8535302" y="20574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4" name="Freeform 99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8521835" y="2700255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6" name="Freeform 99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8535302" y="3510197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7" name="Freeform 99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8535302" y="4042909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8" name="Freeform 99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8535302" y="3750709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9" name="Freeform 99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8535302" y="4271509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0" name="Freeform 99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8535302" y="4652509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Group 102"/>
          <p:cNvGrpSpPr/>
          <p:nvPr>
            <p:custDataLst>
              <p:tags r:id="rId17"/>
            </p:custDataLst>
          </p:nvPr>
        </p:nvGrpSpPr>
        <p:grpSpPr>
          <a:xfrm>
            <a:off x="5105400" y="606623"/>
            <a:ext cx="3923716" cy="307777"/>
            <a:chOff x="4724684" y="332096"/>
            <a:chExt cx="3923716" cy="307777"/>
          </a:xfrm>
        </p:grpSpPr>
        <p:grpSp>
          <p:nvGrpSpPr>
            <p:cNvPr id="3" name="Group 98"/>
            <p:cNvGrpSpPr/>
            <p:nvPr/>
          </p:nvGrpSpPr>
          <p:grpSpPr>
            <a:xfrm>
              <a:off x="6946200" y="405099"/>
              <a:ext cx="895542" cy="141949"/>
              <a:chOff x="6946200" y="405099"/>
              <a:chExt cx="895542" cy="141949"/>
            </a:xfrm>
          </p:grpSpPr>
          <p:sp>
            <p:nvSpPr>
              <p:cNvPr id="95" name="Freeform 99"/>
              <p:cNvSpPr>
                <a:spLocks noChangeAspect="1"/>
              </p:cNvSpPr>
              <p:nvPr/>
            </p:nvSpPr>
            <p:spPr bwMode="auto">
              <a:xfrm>
                <a:off x="6946200" y="405099"/>
                <a:ext cx="144000" cy="136602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rgbClr val="003300"/>
                </a:solidFill>
              </a:ln>
              <a:extLst/>
            </p:spPr>
            <p:txBody>
              <a:bodyPr vert="horz" wrap="square" lIns="93286" tIns="46643" rIns="93286" bIns="4664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dtable170554751157760 10 144 283 167 68"/>
              <p:cNvSpPr txBox="1">
                <a:spLocks noChangeArrowheads="1"/>
              </p:cNvSpPr>
              <p:nvPr/>
            </p:nvSpPr>
            <p:spPr bwMode="gray">
              <a:xfrm>
                <a:off x="7121742" y="408549"/>
                <a:ext cx="720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algn="l" rtl="0"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Font typeface="Arial" charset="0"/>
                  <a:buNone/>
                </a:pPr>
                <a:r>
                  <a:rPr lang="ru-RU" sz="900" b="0" i="1" u="none" baseline="0">
                    <a:solidFill>
                      <a:srgbClr val="000000"/>
                    </a:solidFill>
                    <a:latin typeface="Arial"/>
                    <a:cs typeface="Arial"/>
                  </a:rPr>
                  <a:t>Завершено</a:t>
                </a:r>
                <a:endParaRPr lang="ru" sz="9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" name="Group 99"/>
            <p:cNvGrpSpPr/>
            <p:nvPr/>
          </p:nvGrpSpPr>
          <p:grpSpPr>
            <a:xfrm>
              <a:off x="7772400" y="394648"/>
              <a:ext cx="876000" cy="152400"/>
              <a:chOff x="8103342" y="390644"/>
              <a:chExt cx="876000" cy="152400"/>
            </a:xfrm>
          </p:grpSpPr>
          <p:sp>
            <p:nvSpPr>
              <p:cNvPr id="96" name="Freeform 99"/>
              <p:cNvSpPr>
                <a:spLocks noChangeAspect="1"/>
              </p:cNvSpPr>
              <p:nvPr/>
            </p:nvSpPr>
            <p:spPr bwMode="auto">
              <a:xfrm>
                <a:off x="8103342" y="390644"/>
                <a:ext cx="144000" cy="136602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FF0000"/>
                </a:solidFill>
              </a:ln>
              <a:extLst/>
            </p:spPr>
            <p:txBody>
              <a:bodyPr vert="horz" wrap="square" lIns="93286" tIns="46643" rIns="93286" bIns="4664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" sz="1200" dirty="0">
                  <a:solidFill>
                    <a:srgbClr val="6600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dtable170554751157760 10 144 283 167 68"/>
              <p:cNvSpPr txBox="1">
                <a:spLocks noChangeArrowheads="1"/>
              </p:cNvSpPr>
              <p:nvPr/>
            </p:nvSpPr>
            <p:spPr bwMode="gray">
              <a:xfrm>
                <a:off x="8259342" y="404545"/>
                <a:ext cx="720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algn="l" rtl="0"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Font typeface="Arial" charset="0"/>
                  <a:buNone/>
                </a:pPr>
                <a:r>
                  <a:rPr lang="ru-RU" sz="900" b="0" i="1" u="none" baseline="0">
                    <a:solidFill>
                      <a:srgbClr val="000000"/>
                    </a:solidFill>
                    <a:latin typeface="Arial"/>
                    <a:cs typeface="Arial"/>
                  </a:rPr>
                  <a:t>В процессе</a:t>
                </a:r>
                <a:endParaRPr lang="ru" sz="9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2" name="Rectangle 5"/>
            <p:cNvSpPr txBox="1"/>
            <p:nvPr/>
          </p:nvSpPr>
          <p:spPr>
            <a:xfrm>
              <a:off x="4724684" y="332096"/>
              <a:ext cx="21291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204024"/>
                </a:buClr>
              </a:pPr>
              <a:r>
                <a:rPr lang="ru-RU" sz="1000" b="0" i="0" u="none" baseline="0" dirty="0">
                  <a:solidFill>
                    <a:srgbClr val="000000"/>
                  </a:solidFill>
                  <a:latin typeface="Arial"/>
                  <a:cs typeface="Arial"/>
                </a:rPr>
                <a:t>Цветовой код проверки статуса:</a:t>
              </a:r>
              <a:endParaRPr lang="ru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8" name="Freeform 99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8535302" y="2938874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5" name="Freeform 99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8535302" y="22986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119047"/>
            <a:ext cx="5835884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/>
              <a:t>Размещение Отделом поставок (SD) заказов на покупку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Заключение Отделом поставок (SD) контракта с местным поставщиком на мониторинг и оценку третьей стороной</a:t>
            </a:r>
            <a:endParaRPr lang="ru" sz="1100" dirty="0" smtClean="0"/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 smtClean="0">
                <a:solidFill>
                  <a:srgbClr val="000000"/>
                </a:solidFill>
                <a:ea typeface="ＭＳ Ｐゴシック"/>
              </a:rPr>
              <a:t>Отслеживание </a:t>
            </a: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доставки и установки Отделом поставок (SD)/руководителем (CO)</a:t>
            </a:r>
          </a:p>
          <a:p>
            <a:pPr marL="450850" lvl="2" indent="-274638" algn="l" rtl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ru-RU" sz="1100" b="0" i="0" u="none" baseline="0" dirty="0">
                <a:solidFill>
                  <a:srgbClr val="000000"/>
                </a:solidFill>
                <a:ea typeface="ＭＳ Ｐゴシック"/>
              </a:rPr>
              <a:t>Утверждение руководителем (CO) счетов и отправка их на </a:t>
            </a:r>
            <a:r>
              <a:rPr lang="ru-RU" sz="1100" b="0" i="0" u="none" baseline="0" dirty="0" smtClean="0">
                <a:solidFill>
                  <a:srgbClr val="000000"/>
                </a:solidFill>
                <a:ea typeface="ＭＳ Ｐゴシック"/>
              </a:rPr>
              <a:t>оплату</a:t>
            </a:r>
            <a:endParaRPr lang="ru-RU" sz="1100" b="0" i="0" u="none" baseline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3" name="Freeform 99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8483224" y="5197543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4" name="Freeform 99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8483224" y="5437985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5" name="Freeform 99"/>
          <p:cNvSpPr>
            <a:spLocks noChangeAspect="1"/>
          </p:cNvSpPr>
          <p:nvPr>
            <p:custDataLst>
              <p:tags r:id="rId22"/>
            </p:custDataLst>
          </p:nvPr>
        </p:nvSpPr>
        <p:spPr bwMode="auto">
          <a:xfrm>
            <a:off x="8483224" y="56836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6" name="Freeform 99"/>
          <p:cNvSpPr>
            <a:spLocks noChangeAspect="1"/>
          </p:cNvSpPr>
          <p:nvPr>
            <p:custDataLst>
              <p:tags r:id="rId23"/>
            </p:custDataLst>
          </p:nvPr>
        </p:nvSpPr>
        <p:spPr bwMode="auto">
          <a:xfrm>
            <a:off x="8483224" y="59122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ru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743200" y="1179500"/>
            <a:ext cx="6097969" cy="81036"/>
          </a:xfrm>
          <a:prstGeom prst="rect">
            <a:avLst/>
          </a:prstGeom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29">
            <a:alphaModFix amt="66000"/>
          </a:blip>
          <a:stretch>
            <a:fillRect/>
          </a:stretch>
        </p:blipFill>
        <p:spPr>
          <a:xfrm>
            <a:off x="2743200" y="2605580"/>
            <a:ext cx="6097969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29">
            <a:alphaModFix amt="66000"/>
          </a:blip>
          <a:stretch>
            <a:fillRect/>
          </a:stretch>
        </p:blipFill>
        <p:spPr>
          <a:xfrm>
            <a:off x="2743200" y="5091615"/>
            <a:ext cx="6097969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sp>
        <p:nvSpPr>
          <p:cNvPr id="43" name="Rectangle 6"/>
          <p:cNvSpPr txBox="1">
            <a:spLocks/>
          </p:cNvSpPr>
          <p:nvPr/>
        </p:nvSpPr>
        <p:spPr>
          <a:xfrm>
            <a:off x="534780" y="1225161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>
                <a:solidFill>
                  <a:srgbClr val="1F1F1F"/>
                </a:solidFill>
                <a:cs typeface="Arial"/>
              </a:rPr>
              <a:t>Заявка и утверждение в рамках ПООХЦ </a:t>
            </a:r>
            <a:r>
              <a:rPr lang="ru-RU" sz="1400" b="1">
                <a:solidFill>
                  <a:srgbClr val="1F1F1F"/>
                </a:solidFill>
                <a:cs typeface="Arial"/>
              </a:rPr>
              <a:t/>
            </a:r>
            <a:br>
              <a:rPr lang="ru-RU" sz="1400" b="1">
                <a:solidFill>
                  <a:srgbClr val="1F1F1F"/>
                </a:solidFill>
                <a:cs typeface="Arial"/>
              </a:rPr>
            </a:br>
            <a:endParaRPr lang="ru-RU" sz="1400" b="1">
              <a:solidFill>
                <a:srgbClr val="1F1F1F"/>
              </a:solidFill>
              <a:cs typeface="Arial"/>
            </a:endParaRP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45" name="Rectangle 6"/>
          <p:cNvSpPr txBox="1">
            <a:spLocks/>
          </p:cNvSpPr>
          <p:nvPr/>
        </p:nvSpPr>
        <p:spPr>
          <a:xfrm>
            <a:off x="357910" y="1060362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A</a:t>
            </a:r>
            <a:endParaRPr lang="ru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6" name="Rectangle 6"/>
          <p:cNvSpPr txBox="1">
            <a:spLocks/>
          </p:cNvSpPr>
          <p:nvPr/>
        </p:nvSpPr>
        <p:spPr>
          <a:xfrm>
            <a:off x="534780" y="2635600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>
                <a:solidFill>
                  <a:srgbClr val="1F1F1F"/>
                </a:solidFill>
                <a:cs typeface="Arial"/>
              </a:rPr>
              <a:t>Планирование закупки </a:t>
            </a:r>
            <a:endParaRPr lang="ru" sz="1400" b="1" dirty="0" smtClean="0">
              <a:solidFill>
                <a:srgbClr val="1F1F1F"/>
              </a:solidFill>
              <a:cs typeface="Arial"/>
            </a:endParaRP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47" name="Rectangle 6"/>
          <p:cNvSpPr txBox="1">
            <a:spLocks/>
          </p:cNvSpPr>
          <p:nvPr/>
        </p:nvSpPr>
        <p:spPr>
          <a:xfrm>
            <a:off x="357910" y="2470801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B</a:t>
            </a:r>
            <a:endParaRPr lang="ru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9" name="Rectangle 6"/>
          <p:cNvSpPr txBox="1">
            <a:spLocks/>
          </p:cNvSpPr>
          <p:nvPr/>
        </p:nvSpPr>
        <p:spPr>
          <a:xfrm>
            <a:off x="534780" y="5263761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0" u="none" baseline="0">
                <a:solidFill>
                  <a:srgbClr val="1F1F1F"/>
                </a:solidFill>
                <a:cs typeface="Arial"/>
              </a:rPr>
              <a:t>Планирование закупки </a:t>
            </a:r>
            <a:endParaRPr lang="ru" sz="1400" b="1" dirty="0" smtClean="0">
              <a:solidFill>
                <a:srgbClr val="1F1F1F"/>
              </a:solidFill>
              <a:cs typeface="Arial"/>
            </a:endParaRPr>
          </a:p>
          <a:p>
            <a:pPr marL="95250" algn="ctr"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51" name="Rectangle 6"/>
          <p:cNvSpPr txBox="1">
            <a:spLocks/>
          </p:cNvSpPr>
          <p:nvPr/>
        </p:nvSpPr>
        <p:spPr>
          <a:xfrm>
            <a:off x="357910" y="5098962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C</a:t>
            </a:r>
            <a:endParaRPr lang="ru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55" name="Title 1"/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Краткий обзор заявки и реализации ПООХЦ</a:t>
            </a:r>
          </a:p>
        </p:txBody>
      </p:sp>
    </p:spTree>
    <p:extLst>
      <p:ext uri="{BB962C8B-B14F-4D97-AF65-F5344CB8AC3E}">
        <p14:creationId xmlns:p14="http://schemas.microsoft.com/office/powerpoint/2010/main" val="27860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/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0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2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 rtl="0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ru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gray">
          <a:xfrm>
            <a:off x="656588" y="106680"/>
            <a:ext cx="83128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rgbClr val="FFFFFF"/>
                </a:solidFill>
                <a:latin typeface="Arial Narrow"/>
                <a:cs typeface="Arial Narrow"/>
              </a:rPr>
              <a:t>Управление процессом развертывания: </a:t>
            </a:r>
            <a:endParaRPr lang="ru" sz="1400" b="1" kern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86141" y="1684439"/>
            <a:ext cx="8138342" cy="868680"/>
          </a:xfrm>
          <a:prstGeom prst="rect">
            <a:avLst/>
          </a:prstGeom>
          <a:noFill/>
          <a:ln w="25400">
            <a:solidFill>
              <a:srgbClr val="00589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ctr" defTabSz="787400" rtl="0">
              <a:buClr>
                <a:srgbClr val="204024"/>
              </a:buClr>
              <a:buSzPct val="125000"/>
            </a:pPr>
            <a:r>
              <a:rPr lang="ru-RU" sz="1500" b="0" i="0" u="none" baseline="0" dirty="0"/>
              <a:t>Организация группы по управлению проектом, в состав </a:t>
            </a:r>
            <a:r>
              <a:rPr lang="ru-RU" sz="1500" b="0" i="0" u="none" baseline="0" dirty="0" smtClean="0"/>
              <a:t>которой входят</a:t>
            </a:r>
            <a:endParaRPr lang="en-US" sz="1500" b="0" i="0" u="none" baseline="0" dirty="0" smtClean="0"/>
          </a:p>
          <a:p>
            <a:pPr lvl="0" algn="ctr" defTabSz="787400" rtl="0">
              <a:buClr>
                <a:srgbClr val="204024"/>
              </a:buClr>
              <a:buSzPct val="125000"/>
            </a:pPr>
            <a:r>
              <a:rPr lang="ru-RU" sz="1500" b="0" i="0" u="none" baseline="0" dirty="0" smtClean="0"/>
              <a:t>представители </a:t>
            </a:r>
            <a:r>
              <a:rPr lang="ru-RU" sz="1500" b="0" i="0" u="none" baseline="0" dirty="0"/>
              <a:t>Министерства здравоохранения, руководитель со </a:t>
            </a:r>
            <a:r>
              <a:rPr lang="ru-RU" sz="1500" b="0" i="0" u="none" baseline="0" dirty="0" smtClean="0"/>
              <a:t>стороны</a:t>
            </a:r>
            <a:endParaRPr lang="en-US" sz="1500" b="0" i="0" u="none" baseline="0" dirty="0" smtClean="0"/>
          </a:p>
          <a:p>
            <a:pPr lvl="0" algn="ctr" defTabSz="787400" rtl="0">
              <a:buClr>
                <a:srgbClr val="204024"/>
              </a:buClr>
              <a:buSzPct val="125000"/>
            </a:pPr>
            <a:r>
              <a:rPr lang="ru-RU" sz="1500" b="0" i="0" u="none" baseline="0" dirty="0" smtClean="0"/>
              <a:t>ЮНИСЕФ</a:t>
            </a:r>
            <a:r>
              <a:rPr lang="ru-RU" sz="1500" b="0" i="0" u="none" baseline="0" dirty="0"/>
              <a:t>, </a:t>
            </a:r>
            <a:r>
              <a:rPr lang="ru-RU" sz="1500" b="0" i="0" u="none" baseline="0" dirty="0" smtClean="0"/>
              <a:t>партнеры</a:t>
            </a:r>
            <a:r>
              <a:rPr lang="ru-RU" sz="1500" b="0" i="0" u="none" baseline="0" dirty="0"/>
              <a:t>, и установление каналов связи с Отделом поставок (SD) ЮНИСЕФ.</a:t>
            </a:r>
            <a:endParaRPr lang="ru" sz="1500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463906" y="2712722"/>
            <a:ext cx="8183637" cy="868677"/>
          </a:xfrm>
          <a:prstGeom prst="rect">
            <a:avLst/>
          </a:prstGeom>
          <a:noFill/>
          <a:ln w="25400">
            <a:solidFill>
              <a:srgbClr val="00589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ctr" rtl="0"/>
            <a:r>
              <a:rPr lang="ru-RU" sz="1600" b="0" i="0" u="none" baseline="0"/>
              <a:t>	Определение руководителя проекта; разработка рабочего плана; установление ролей, обязанностей и временных рамок отчетности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474902" y="3731241"/>
            <a:ext cx="8161237" cy="863850"/>
          </a:xfrm>
          <a:prstGeom prst="rect">
            <a:avLst/>
          </a:prstGeom>
          <a:noFill/>
          <a:ln w="25400" cap="flat" cmpd="sng">
            <a:solidFill>
              <a:srgbClr val="00589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l" rtl="0"/>
            <a:r>
              <a:rPr lang="ru-RU" sz="1600" b="0" i="0" u="none" baseline="0"/>
              <a:t>	Определение списка разрешений, утверждений и управленческих отчетов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9948" y="5834185"/>
            <a:ext cx="3250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sz="1100" b="0" i="0" u="none" baseline="0">
                <a:solidFill>
                  <a:srgbClr val="063166"/>
                </a:solidFill>
              </a:rPr>
              <a:t>Указание информации об участниках группы и </a:t>
            </a:r>
            <a:r>
              <a:rPr lang="ru-RU" sz="1100">
                <a:solidFill>
                  <a:srgbClr val="063166"/>
                </a:solidFill>
              </a:rPr>
              <a:t/>
            </a:r>
            <a:br>
              <a:rPr lang="ru-RU" sz="1100">
                <a:solidFill>
                  <a:srgbClr val="063166"/>
                </a:solidFill>
              </a:rPr>
            </a:br>
            <a:r>
              <a:rPr lang="ru-RU" sz="1100" b="0" i="0" u="none" baseline="0">
                <a:solidFill>
                  <a:srgbClr val="063166"/>
                </a:solidFill>
              </a:rPr>
              <a:t>контактной информации в шаблоне Excel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676" y="685800"/>
            <a:ext cx="87571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Министерство здравоохранения должно организовать группу по управлению проектом </a:t>
            </a:r>
            <a:r>
              <a:rPr lang="ru-RU" b="1" i="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b="1" i="0" u="none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определить стратегию обмена информацией: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20" y="1346200"/>
            <a:ext cx="3822700" cy="5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523" y="92588"/>
            <a:ext cx="47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rtl="0">
              <a:defRPr/>
            </a:pPr>
            <a:r>
              <a:rPr lang="ru-RU" b="1" i="0" u="none" baseline="0">
                <a:solidFill>
                  <a:schemeClr val="bg1"/>
                </a:solidFill>
                <a:latin typeface="Arial Narrow"/>
                <a:ea typeface="ＭＳ Ｐゴシック"/>
                <a:cs typeface="Arial Narrow"/>
              </a:rPr>
              <a:t>Bi1</a:t>
            </a:r>
            <a:endParaRPr lang="ru" b="1" dirty="0">
              <a:solidFill>
                <a:schemeClr val="bg1"/>
              </a:solidFill>
              <a:latin typeface="Arial Narrow"/>
              <a:ea typeface="ＭＳ Ｐゴシック"/>
              <a:cs typeface="Arial Narrow"/>
            </a:endParaRP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865850" y="1868455"/>
            <a:ext cx="365760" cy="36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ru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865850" y="2974513"/>
            <a:ext cx="365760" cy="36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ru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865850" y="3932431"/>
            <a:ext cx="365760" cy="36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ru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44" y="4724401"/>
            <a:ext cx="1112109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4999" y="4711008"/>
            <a:ext cx="1592544" cy="1598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/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61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12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2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 rtl="0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ru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331254" y="768746"/>
            <a:ext cx="7126946" cy="7028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l" rtl="0"/>
            <a:r>
              <a:rPr lang="ru-RU" sz="1400" b="1" i="0" u="none" baseline="0" dirty="0"/>
              <a:t>Участие: </a:t>
            </a:r>
            <a:r>
              <a:rPr lang="ru-RU" sz="1400" b="0" i="0" u="none" baseline="0" dirty="0"/>
              <a:t>Организация группы по управлению проектом, в состав которой входят представители Министерства здравоохранения, руководитель со стороны ЮНИСЕФ, партнеры, и установление каналов связи с Отделом поставок (SD) ЮНИСЕФ.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331254" y="1447800"/>
            <a:ext cx="6781800" cy="381684"/>
          </a:xfrm>
          <a:prstGeom prst="rect">
            <a:avLst/>
          </a:prstGeom>
          <a:noFill/>
          <a:ln w="28575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l" rtl="0"/>
            <a:r>
              <a:rPr lang="ru-RU" sz="1600" b="1" i="0" u="none" baseline="0"/>
              <a:t>Цель</a:t>
            </a:r>
            <a:r>
              <a:rPr lang="ru-RU" sz="1600" b="0" i="0" u="none" baseline="0"/>
              <a:t>: Управление процессом ПООХЦ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1340089" y="1999512"/>
            <a:ext cx="6763237" cy="381191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l" rtl="0"/>
            <a:r>
              <a:rPr lang="ru-RU" sz="1600" b="1" i="0" u="none" baseline="0"/>
              <a:t>Мероприятия: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825880" y="2601588"/>
            <a:ext cx="6486850" cy="7028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l" rtl="0"/>
            <a:r>
              <a:rPr lang="ru-RU" sz="1400" b="0" i="0" u="none" baseline="0" dirty="0"/>
              <a:t>Содействие в составлении заявки в рамках ПООХЦ</a:t>
            </a:r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Обеспечение соответствия заявки всем требованиям</a:t>
            </a:r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Обеспечение связей с соответствующими мероприятиями по укреплению цепи поставок</a:t>
            </a:r>
            <a:endParaRPr lang="ru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1805882" y="3375205"/>
            <a:ext cx="7185718" cy="89199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l" rtl="0"/>
            <a:r>
              <a:rPr lang="ru-RU" sz="1400" b="0" i="0" u="none" baseline="0" dirty="0"/>
              <a:t>Координация оценки готовности медицинских учреждений</a:t>
            </a:r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Подтверждение качества данных путем проверки выборки из собранных данных</a:t>
            </a:r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Обеспечение полного заполнения шаблона и его утверждения Министерством здравоохранения</a:t>
            </a:r>
            <a:endParaRPr lang="ru" sz="1200" dirty="0"/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Обеспечение предоставления Министерством здравоохранения проверенного заполненного шаблона ЮНИСЕФ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813452" y="4297025"/>
            <a:ext cx="7025747" cy="111317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l" rtl="0"/>
            <a:r>
              <a:rPr lang="ru-RU" sz="1400" b="0" i="0" u="none" baseline="0" dirty="0"/>
              <a:t>Контроль процесса развертывания</a:t>
            </a:r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Обеспечение таможенного оформления ОХЦ Министерством здравоохранения без задержек</a:t>
            </a:r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Доведение товаров от поставщиков до мест установки</a:t>
            </a:r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Установление двусторонней коммуникации между учреждениями установки ОХЦ и группой по управлению проектом (PMT)</a:t>
            </a:r>
          </a:p>
          <a:p>
            <a:pPr marL="171450" lvl="0" indent="-171450" algn="l" rtl="0">
              <a:buFont typeface="Arial"/>
              <a:buChar char="•"/>
            </a:pPr>
            <a:r>
              <a:rPr lang="ru-RU" sz="1200" b="0" i="0" u="none" baseline="0" dirty="0"/>
              <a:t>Контроль прогресса установки, ввода в эксплуатацию и статуса обучения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1825879" y="5348817"/>
            <a:ext cx="7013319" cy="518583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l" rtl="0"/>
            <a:r>
              <a:rPr lang="ru-RU" sz="1400" b="0" i="0" u="none" baseline="0" dirty="0"/>
              <a:t>Обеспечение выполнения планового обслуживания и управление последующими развертываниями</a:t>
            </a: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795023" y="838200"/>
            <a:ext cx="365760" cy="360000"/>
          </a:xfrm>
          <a:prstGeom prst="ellipse">
            <a:avLst/>
          </a:prstGeom>
          <a:solidFill>
            <a:srgbClr val="FFFFFF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ru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795023" y="1457939"/>
            <a:ext cx="365760" cy="360000"/>
          </a:xfrm>
          <a:prstGeom prst="ellipse">
            <a:avLst/>
          </a:prstGeom>
          <a:solidFill>
            <a:srgbClr val="FFFFFF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ru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795023" y="1997614"/>
            <a:ext cx="365760" cy="360000"/>
          </a:xfrm>
          <a:prstGeom prst="ellipse">
            <a:avLst/>
          </a:prstGeom>
          <a:solidFill>
            <a:srgbClr val="FFFFFF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ru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37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Группа по управлению проектом: Рабочее задание </a:t>
            </a:r>
            <a:endParaRPr lang="ru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3423" y="2628835"/>
            <a:ext cx="274320" cy="2743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cs typeface="Arial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53423" y="3359030"/>
            <a:ext cx="274320" cy="2743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cs typeface="Arial"/>
              </a:rPr>
              <a:t>b</a:t>
            </a:r>
            <a:endParaRPr lang="ru" sz="13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3423" y="4236484"/>
            <a:ext cx="274320" cy="2743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cs typeface="Arial"/>
              </a:rPr>
              <a:t>c</a:t>
            </a:r>
            <a:endParaRPr lang="ru" sz="13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3423" y="5364480"/>
            <a:ext cx="274320" cy="2743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 rtl="0">
              <a:spcBef>
                <a:spcPct val="50000"/>
              </a:spcBef>
            </a:pPr>
            <a:r>
              <a:rPr lang="ru-RU" sz="1300" b="0" i="0" u="none" baseline="0">
                <a:solidFill>
                  <a:srgbClr val="000000"/>
                </a:solidFill>
                <a:cs typeface="Arial"/>
              </a:rPr>
              <a:t>d</a:t>
            </a:r>
            <a:endParaRPr lang="ru" sz="13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5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graphicFrame>
        <p:nvGraphicFramePr>
          <p:cNvPr id="26" name="Object 25" hidden="1"/>
          <p:cNvGraphicFramePr>
            <a:graphicFrameLocks/>
          </p:cNvGraphicFramePr>
          <p:nvPr/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3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1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2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 rtl="0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ru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gray">
          <a:xfrm>
            <a:off x="656588" y="106680"/>
            <a:ext cx="65062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Этапы разработки плана оперативного развертывания</a:t>
            </a:r>
          </a:p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endParaRPr lang="ru" sz="1400" kern="1200" dirty="0">
              <a:solidFill>
                <a:srgbClr val="000026"/>
              </a:solidFill>
              <a:latin typeface="Arial Narrow"/>
              <a:cs typeface="Arial Narrow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381000" y="1464469"/>
            <a:ext cx="6096000" cy="615170"/>
            <a:chOff x="782219" y="1260664"/>
            <a:chExt cx="6602329" cy="615170"/>
          </a:xfrm>
          <a:noFill/>
        </p:grpSpPr>
        <p:sp>
          <p:nvSpPr>
            <p:cNvPr id="99" name="Rectangle 98"/>
            <p:cNvSpPr/>
            <p:nvPr/>
          </p:nvSpPr>
          <p:spPr bwMode="auto">
            <a:xfrm>
              <a:off x="972174" y="1352614"/>
              <a:ext cx="6412374" cy="523220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 rtl="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30644" y="1352614"/>
              <a:ext cx="6153904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l" rtl="0"/>
              <a:r>
                <a:rPr lang="ru-RU" sz="1300" b="0" i="0" u="none" baseline="0" dirty="0">
                  <a:latin typeface="Arial"/>
                  <a:cs typeface="Arial"/>
                </a:rPr>
                <a:t>Список мест установки </a:t>
              </a:r>
              <a:r>
                <a:rPr lang="ru-RU" sz="1300" b="0" i="1" u="none" baseline="0" dirty="0">
                  <a:latin typeface="Arial"/>
                  <a:cs typeface="Arial"/>
                </a:rPr>
                <a:t>(название учреждения, адрес, Ф.И.О контактного лица и контактные данные, координаты GPS при наличии)</a:t>
              </a:r>
              <a:r>
                <a:rPr lang="ru-RU" sz="1300" b="0" i="0" u="none" baseline="0" dirty="0">
                  <a:latin typeface="Arial"/>
                  <a:cs typeface="Arial"/>
                </a:rPr>
                <a:t> по типу оборудования </a:t>
              </a:r>
              <a:endParaRPr lang="ru" sz="1300" dirty="0">
                <a:latin typeface="Arial"/>
                <a:cs typeface="Arial"/>
              </a:endParaRPr>
            </a:p>
          </p:txBody>
        </p:sp>
        <p:sp>
          <p:nvSpPr>
            <p:cNvPr id="106" name="Oval 30"/>
            <p:cNvSpPr>
              <a:spLocks noChangeArrowheads="1"/>
            </p:cNvSpPr>
            <p:nvPr/>
          </p:nvSpPr>
          <p:spPr bwMode="auto">
            <a:xfrm>
              <a:off x="782219" y="1260664"/>
              <a:ext cx="396140" cy="360000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 rtl="0">
                <a:spcBef>
                  <a:spcPct val="50000"/>
                </a:spcBef>
              </a:pPr>
              <a:r>
                <a:rPr lang="ru-RU" sz="1300" b="0" i="0" u="none" baseline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81000" y="2079638"/>
            <a:ext cx="6090232" cy="533401"/>
            <a:chOff x="788466" y="2077552"/>
            <a:chExt cx="6596082" cy="697229"/>
          </a:xfrm>
          <a:noFill/>
        </p:grpSpPr>
        <p:sp>
          <p:nvSpPr>
            <p:cNvPr id="113" name="Rectangle 112"/>
            <p:cNvSpPr/>
            <p:nvPr/>
          </p:nvSpPr>
          <p:spPr bwMode="auto">
            <a:xfrm>
              <a:off x="972174" y="2169504"/>
              <a:ext cx="6412374" cy="605277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 rtl="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230644" y="2169504"/>
              <a:ext cx="5828242" cy="3821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l" rtl="0"/>
              <a:r>
                <a:rPr lang="ru-RU" sz="1300" b="0" i="0" u="none" baseline="0">
                  <a:latin typeface="Arial"/>
                  <a:cs typeface="Arial"/>
                </a:rPr>
                <a:t>Подтверждение готовности места установки (см. шаблон Excel) </a:t>
              </a:r>
              <a:endParaRPr lang="ru" sz="1300" dirty="0">
                <a:latin typeface="Arial"/>
                <a:cs typeface="Arial"/>
              </a:endParaRPr>
            </a:p>
          </p:txBody>
        </p:sp>
        <p:sp>
          <p:nvSpPr>
            <p:cNvPr id="115" name="Oval 30"/>
            <p:cNvSpPr>
              <a:spLocks noChangeArrowheads="1"/>
            </p:cNvSpPr>
            <p:nvPr/>
          </p:nvSpPr>
          <p:spPr bwMode="auto">
            <a:xfrm>
              <a:off x="788466" y="2077552"/>
              <a:ext cx="396140" cy="478099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 rtl="0">
                <a:spcBef>
                  <a:spcPct val="50000"/>
                </a:spcBef>
              </a:pPr>
              <a:r>
                <a:rPr lang="ru-RU" sz="1300" b="0" i="0" u="none" baseline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81000" y="2613039"/>
            <a:ext cx="6090232" cy="592874"/>
            <a:chOff x="788466" y="2785258"/>
            <a:chExt cx="6596082" cy="782648"/>
          </a:xfrm>
          <a:noFill/>
        </p:grpSpPr>
        <p:sp>
          <p:nvSpPr>
            <p:cNvPr id="117" name="Rectangle 116"/>
            <p:cNvSpPr/>
            <p:nvPr/>
          </p:nvSpPr>
          <p:spPr bwMode="auto">
            <a:xfrm>
              <a:off x="972174" y="2877208"/>
              <a:ext cx="6412374" cy="690698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 rtl="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230644" y="2809970"/>
              <a:ext cx="6147655" cy="6500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l" rtl="0"/>
              <a:r>
                <a:rPr lang="ru-RU" sz="1300" b="0" i="0" u="none" baseline="0" dirty="0">
                  <a:latin typeface="Arial"/>
                  <a:cs typeface="Arial"/>
                </a:rPr>
                <a:t>Определение на центральном уровне кадрового состава персонала, подлежащего обучению при условии единого пакета услуг</a:t>
              </a:r>
              <a:endParaRPr lang="ru" sz="1300" dirty="0">
                <a:latin typeface="Arial"/>
                <a:cs typeface="Arial"/>
              </a:endParaRPr>
            </a:p>
          </p:txBody>
        </p:sp>
        <p:sp>
          <p:nvSpPr>
            <p:cNvPr id="119" name="Oval 30"/>
            <p:cNvSpPr>
              <a:spLocks noChangeArrowheads="1"/>
            </p:cNvSpPr>
            <p:nvPr/>
          </p:nvSpPr>
          <p:spPr bwMode="auto">
            <a:xfrm>
              <a:off x="788466" y="2785258"/>
              <a:ext cx="396140" cy="482837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 rtl="0">
                <a:spcBef>
                  <a:spcPct val="50000"/>
                </a:spcBef>
              </a:pPr>
              <a:r>
                <a:rPr lang="ru-RU" sz="1300" b="0" i="0" u="none" baseline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81000" y="4894644"/>
            <a:ext cx="6106750" cy="365760"/>
            <a:chOff x="794716" y="5708029"/>
            <a:chExt cx="6613971" cy="323691"/>
          </a:xfrm>
          <a:noFill/>
        </p:grpSpPr>
        <p:sp>
          <p:nvSpPr>
            <p:cNvPr id="133" name="Rectangle 132"/>
            <p:cNvSpPr/>
            <p:nvPr/>
          </p:nvSpPr>
          <p:spPr bwMode="auto">
            <a:xfrm>
              <a:off x="996311" y="5708030"/>
              <a:ext cx="6412376" cy="321389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 rtl="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230644" y="5721642"/>
              <a:ext cx="5828242" cy="2587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300" b="0" i="0" u="none" baseline="0">
                  <a:latin typeface="Arial"/>
                  <a:cs typeface="Arial"/>
                </a:rPr>
                <a:t>Определение требуемых документов на импорт и процесса таможенного оформления</a:t>
              </a: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5" name="Oval 30"/>
            <p:cNvSpPr>
              <a:spLocks noChangeArrowheads="1"/>
            </p:cNvSpPr>
            <p:nvPr/>
          </p:nvSpPr>
          <p:spPr bwMode="auto">
            <a:xfrm>
              <a:off x="794716" y="5708029"/>
              <a:ext cx="396140" cy="323691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 rtl="0">
                <a:spcBef>
                  <a:spcPct val="50000"/>
                </a:spcBef>
              </a:pPr>
              <a:r>
                <a:rPr lang="ru-RU" sz="1300" b="0" i="0" u="none" baseline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65" name="Rectangle 3"/>
          <p:cNvSpPr txBox="1"/>
          <p:nvPr/>
        </p:nvSpPr>
        <p:spPr bwMode="gray">
          <a:xfrm>
            <a:off x="6465463" y="1905000"/>
            <a:ext cx="2503937" cy="4313876"/>
          </a:xfrm>
          <a:prstGeom prst="rect">
            <a:avLst/>
          </a:prstGeom>
          <a:solidFill>
            <a:srgbClr val="00589F">
              <a:alpha val="27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>
            <a:defPPr>
              <a:defRPr lang="ru"/>
            </a:defPPr>
            <a:lvl1pPr fontAlgn="base">
              <a:spcBef>
                <a:spcPts val="200"/>
              </a:spcBef>
              <a:spcAft>
                <a:spcPts val="200"/>
              </a:spcAft>
              <a:defRPr sz="1400" b="0" u="none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271463" lvl="1" indent="-271463" algn="l" rtl="0"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b="0" i="0" u="none" baseline="0" dirty="0">
                <a:latin typeface="Arial"/>
                <a:cs typeface="Arial"/>
              </a:rPr>
              <a:t>Этот процесс должен выполняться группой по управлению проектом (PMT), прикрепленной к национальной рабочей группе по логистике (NLWG) </a:t>
            </a:r>
            <a:r>
              <a:rPr lang="ru-RU" sz="1000" dirty="0">
                <a:latin typeface="Arial"/>
                <a:cs typeface="Arial"/>
              </a:rPr>
              <a:t/>
            </a:r>
            <a:br>
              <a:rPr lang="ru-RU" sz="1000" dirty="0">
                <a:latin typeface="Arial"/>
                <a:cs typeface="Arial"/>
              </a:rPr>
            </a:br>
            <a:r>
              <a:rPr lang="ru-RU" sz="1000" b="0" i="0" u="none" baseline="0" dirty="0">
                <a:latin typeface="Arial"/>
                <a:cs typeface="Arial"/>
              </a:rPr>
              <a:t>или технической рабочей группе (TWG) в Министерстве здравоохранения</a:t>
            </a:r>
            <a:endParaRPr lang="ru" sz="1000" dirty="0" smtClean="0">
              <a:latin typeface="Arial"/>
              <a:cs typeface="Arial"/>
            </a:endParaRPr>
          </a:p>
          <a:p>
            <a:pPr marL="271463" lvl="1" indent="-271463" algn="l" rtl="0"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b="0" i="0" u="none" baseline="0" dirty="0">
                <a:latin typeface="Arial"/>
                <a:cs typeface="Arial"/>
              </a:rPr>
              <a:t>После получения плана оперативного развертывания будет выполнена оценка плана, ЮНИСЕФ объявит тендеры на совокупность услуг и разработает оцененный оперативный план (COP).</a:t>
            </a:r>
          </a:p>
          <a:p>
            <a:pPr marL="271463" lvl="1" indent="-271463" algn="l" rtl="0"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b="0" i="0" u="none" baseline="0" dirty="0">
                <a:latin typeface="Arial"/>
                <a:cs typeface="Arial"/>
              </a:rPr>
              <a:t>После согласования оцененного оперативного плана (COP) с Министерством здравоохранения и Гави в Министерство здравоохранения направляется смета расходов</a:t>
            </a:r>
          </a:p>
          <a:p>
            <a:pPr marL="271463" lvl="1" indent="-271463" algn="l" rtl="0"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ru-RU" sz="1000" b="0" i="0" u="none" baseline="0" dirty="0">
                <a:latin typeface="Arial"/>
                <a:cs typeface="Arial"/>
              </a:rPr>
              <a:t>После передачи средств Министерства здравоохранения </a:t>
            </a:r>
            <a:r>
              <a:rPr lang="ru-RU" sz="1000" dirty="0">
                <a:latin typeface="Arial"/>
                <a:cs typeface="Arial"/>
              </a:rPr>
              <a:t/>
            </a:r>
            <a:br>
              <a:rPr lang="ru-RU" sz="1000" dirty="0">
                <a:latin typeface="Arial"/>
                <a:cs typeface="Arial"/>
              </a:rPr>
            </a:br>
            <a:r>
              <a:rPr lang="ru-RU" sz="1000" b="0" i="0" u="none" baseline="0" dirty="0">
                <a:latin typeface="Arial"/>
                <a:cs typeface="Arial"/>
              </a:rPr>
              <a:t>и Гави </a:t>
            </a:r>
            <a:r>
              <a:rPr lang="ru-RU" sz="1000" dirty="0">
                <a:latin typeface="Arial"/>
                <a:cs typeface="Arial"/>
              </a:rPr>
              <a:t/>
            </a:r>
            <a:br>
              <a:rPr lang="ru-RU" sz="1000" dirty="0">
                <a:latin typeface="Arial"/>
                <a:cs typeface="Arial"/>
              </a:rPr>
            </a:br>
            <a:r>
              <a:rPr lang="ru-RU" sz="1000" b="0" i="0" u="none" baseline="0" dirty="0">
                <a:latin typeface="Arial"/>
                <a:cs typeface="Arial"/>
              </a:rPr>
              <a:t>в ЮНИСЕФ начинается закупка </a:t>
            </a:r>
            <a:endParaRPr lang="ru" sz="1000" dirty="0">
              <a:solidFill>
                <a:srgbClr val="000026"/>
              </a:solidFill>
              <a:latin typeface="Arial"/>
              <a:cs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81000" y="5485958"/>
            <a:ext cx="6084463" cy="457642"/>
            <a:chOff x="794714" y="5692443"/>
            <a:chExt cx="6589836" cy="457642"/>
          </a:xfrm>
          <a:noFill/>
        </p:grpSpPr>
        <p:sp>
          <p:nvSpPr>
            <p:cNvPr id="41" name="Rectangle 40"/>
            <p:cNvSpPr/>
            <p:nvPr/>
          </p:nvSpPr>
          <p:spPr bwMode="auto">
            <a:xfrm>
              <a:off x="972174" y="5692443"/>
              <a:ext cx="6412376" cy="457642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 rtl="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0644" y="5708030"/>
              <a:ext cx="5828242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ru-RU" sz="1300" b="0" i="0" u="none" baseline="0" dirty="0">
                  <a:latin typeface="Arial"/>
                  <a:cs typeface="Arial"/>
                </a:rPr>
                <a:t>Протокол отклонений (расходы, связанные с отклонениями, возлагаются на Министерство здравоохранения)</a:t>
              </a: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794714" y="5692885"/>
              <a:ext cx="396140" cy="360000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 rtl="0">
                <a:spcBef>
                  <a:spcPct val="50000"/>
                </a:spcBef>
              </a:pPr>
              <a:r>
                <a:rPr lang="ru-RU" sz="1300" b="0" i="0" u="none" baseline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1000" y="3172500"/>
            <a:ext cx="6090232" cy="920452"/>
            <a:chOff x="788466" y="2785258"/>
            <a:chExt cx="6596082" cy="920452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972174" y="2877208"/>
              <a:ext cx="6412374" cy="738664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 rtl="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30644" y="2813158"/>
              <a:ext cx="6147655" cy="892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l" rtl="0"/>
              <a:r>
                <a:rPr lang="ru-RU" sz="1300" b="0" i="0" u="none" baseline="0" dirty="0">
                  <a:latin typeface="Arial"/>
                  <a:cs typeface="Arial"/>
                </a:rPr>
                <a:t>Определение кадрового состава персонала, подлежащего обучению профилактическому обслуживанию и эксплуатации ОХЦ в каждом медицинском учреждении (оплата суточных и транспортных расходов выполняется Министерством здравоохранения)</a:t>
              </a:r>
              <a:endParaRPr lang="ru" sz="1300" dirty="0">
                <a:latin typeface="Arial"/>
                <a:cs typeface="Arial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788466" y="2785258"/>
              <a:ext cx="396140" cy="360000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 rtl="0">
                <a:spcBef>
                  <a:spcPct val="50000"/>
                </a:spcBef>
              </a:pPr>
              <a:r>
                <a:rPr lang="ru-RU" sz="1300" b="0" i="0" u="none" baseline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768108"/>
            <a:ext cx="599334" cy="608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935" y="762000"/>
            <a:ext cx="20454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sz="1000" b="0" i="0" u="none" baseline="0" dirty="0">
                <a:solidFill>
                  <a:srgbClr val="063166"/>
                </a:solidFill>
                <a:latin typeface="Arial"/>
                <a:cs typeface="Arial"/>
              </a:rPr>
              <a:t>Укажите всю необходимую информацию о местах установки, обучении, запасных частях, таможенном оформлении и протоколе отклонений в соответствующем шаблоне Excel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523" y="65852"/>
            <a:ext cx="47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rtl="0">
              <a:defRPr/>
            </a:pPr>
            <a:r>
              <a:rPr lang="ru-RU" b="1" i="0" u="none" baseline="0">
                <a:solidFill>
                  <a:schemeClr val="bg1"/>
                </a:solidFill>
                <a:latin typeface="Arial Narrow"/>
                <a:ea typeface="ＭＳ Ｐゴシック"/>
                <a:cs typeface="Arial Narrow"/>
              </a:rPr>
              <a:t>Bi2</a:t>
            </a:r>
            <a:endParaRPr lang="ru" b="1" dirty="0">
              <a:solidFill>
                <a:schemeClr val="bg1"/>
              </a:solidFill>
              <a:latin typeface="Arial Narrow"/>
              <a:ea typeface="ＭＳ Ｐゴシック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0676" y="685800"/>
            <a:ext cx="87571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ru-RU" b="1" i="0" u="none" baseline="0" dirty="0">
                <a:solidFill>
                  <a:srgbClr val="575757"/>
                </a:solidFill>
                <a:latin typeface="Arial"/>
                <a:cs typeface="Arial"/>
              </a:rPr>
              <a:t>Министерство здравоохранения </a:t>
            </a:r>
            <a:r>
              <a:rPr lang="ru-RU" b="1" i="0" u="none" baseline="0" dirty="0" smtClean="0">
                <a:solidFill>
                  <a:srgbClr val="575757"/>
                </a:solidFill>
                <a:latin typeface="Arial"/>
                <a:cs typeface="Arial"/>
              </a:rPr>
              <a:t>должно</a:t>
            </a:r>
            <a:endParaRPr lang="en-US" b="1" i="0" u="none" baseline="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algn="l" rtl="0"/>
            <a:r>
              <a:rPr lang="ru-RU" b="1" i="0" u="none" baseline="0" dirty="0" smtClean="0">
                <a:solidFill>
                  <a:srgbClr val="575757"/>
                </a:solidFill>
                <a:latin typeface="Arial"/>
                <a:cs typeface="Arial"/>
              </a:rPr>
              <a:t>Предоставить</a:t>
            </a:r>
            <a:r>
              <a:rPr lang="en-US" b="1" i="0" u="none" baseline="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b="1" i="0" u="none" baseline="0" dirty="0" smtClean="0">
                <a:solidFill>
                  <a:srgbClr val="575757"/>
                </a:solidFill>
                <a:latin typeface="Arial"/>
                <a:cs typeface="Arial"/>
              </a:rPr>
              <a:t>ЮНИСЕФ </a:t>
            </a:r>
            <a:r>
              <a:rPr lang="ru-RU" b="1" i="0" u="none" baseline="0" dirty="0">
                <a:solidFill>
                  <a:srgbClr val="575757"/>
                </a:solidFill>
                <a:latin typeface="Arial"/>
                <a:cs typeface="Arial"/>
              </a:rPr>
              <a:t>следующую информацию: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320" y="1320800"/>
            <a:ext cx="3822700" cy="50800"/>
          </a:xfrm>
          <a:prstGeom prst="rect">
            <a:avLst/>
          </a:prstGeom>
        </p:spPr>
      </p:pic>
      <p:grpSp>
        <p:nvGrpSpPr>
          <p:cNvPr id="159" name="Group 158"/>
          <p:cNvGrpSpPr/>
          <p:nvPr/>
        </p:nvGrpSpPr>
        <p:grpSpPr>
          <a:xfrm>
            <a:off x="381000" y="4059600"/>
            <a:ext cx="6090232" cy="894888"/>
            <a:chOff x="788466" y="3582577"/>
            <a:chExt cx="6596082" cy="894888"/>
          </a:xfrm>
          <a:noFill/>
        </p:grpSpPr>
        <p:sp>
          <p:nvSpPr>
            <p:cNvPr id="121" name="Rectangle 120"/>
            <p:cNvSpPr/>
            <p:nvPr/>
          </p:nvSpPr>
          <p:spPr bwMode="auto">
            <a:xfrm>
              <a:off x="972174" y="3613088"/>
              <a:ext cx="6412374" cy="710489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 rtl="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ru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30644" y="3584913"/>
              <a:ext cx="5995092" cy="89255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l" rtl="0"/>
              <a:r>
                <a:rPr lang="ru-RU" sz="1300" b="0" i="0" u="none" baseline="0" dirty="0">
                  <a:latin typeface="Arial"/>
                  <a:cs typeface="Arial"/>
                </a:rPr>
                <a:t>Определение того, какие запасные части необходимо поставить и куда. Министерство здравоохранения будет являться собственником запасных частей и должно обеспечить место для их хранения. Запасные части поставляются только в одно место</a:t>
              </a:r>
              <a:endParaRPr lang="ru" sz="1300" dirty="0">
                <a:latin typeface="Arial"/>
                <a:cs typeface="Arial"/>
              </a:endParaRPr>
            </a:p>
          </p:txBody>
        </p:sp>
        <p:sp>
          <p:nvSpPr>
            <p:cNvPr id="123" name="Oval 30"/>
            <p:cNvSpPr>
              <a:spLocks noChangeArrowheads="1"/>
            </p:cNvSpPr>
            <p:nvPr/>
          </p:nvSpPr>
          <p:spPr bwMode="auto">
            <a:xfrm>
              <a:off x="788466" y="3582577"/>
              <a:ext cx="396140" cy="360000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 rtl="0">
                <a:spcBef>
                  <a:spcPct val="50000"/>
                </a:spcBef>
              </a:pPr>
              <a:r>
                <a:rPr lang="ru-RU" sz="1300" b="0" i="0" u="none" baseline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4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/>
          </p:cNvSpPr>
          <p:nvPr/>
        </p:nvSpPr>
        <p:spPr>
          <a:xfrm>
            <a:off x="177818" y="914400"/>
            <a:ext cx="6680182" cy="5181600"/>
          </a:xfrm>
          <a:prstGeom prst="rect">
            <a:avLst/>
          </a:prstGeom>
          <a:noFill/>
          <a:ln w="6350">
            <a:solidFill>
              <a:srgbClr val="00589F"/>
            </a:solidFill>
            <a:headEnd/>
            <a:tailE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3276" tIns="46638" rIns="93276" bIns="46638" anchor="ctr">
            <a:noAutofit/>
          </a:bodyPr>
          <a:lstStyle/>
          <a:p>
            <a:pPr algn="l" rtl="0"/>
            <a:endParaRPr lang="ru" sz="1400" kern="1200" dirty="0" err="1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 rot="5400000">
            <a:off x="373578" y="1871154"/>
            <a:ext cx="1869426" cy="1656000"/>
          </a:xfrm>
          <a:prstGeom prst="homePlate">
            <a:avLst>
              <a:gd name="adj" fmla="val 18201"/>
            </a:avLst>
          </a:prstGeom>
          <a:solidFill>
            <a:srgbClr val="00589F"/>
          </a:solidFill>
          <a:ln w="3175">
            <a:noFill/>
            <a:headEnd/>
            <a:tailEnd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anchor="ctr"/>
          <a:lstStyle/>
          <a:p>
            <a:pPr algn="ctr" rtl="0"/>
            <a:r>
              <a:rPr lang="ru-RU" sz="1200" b="1" i="0" u="none" baseline="0">
                <a:solidFill>
                  <a:srgbClr val="FFFFFF"/>
                </a:solidFill>
                <a:latin typeface="Arial"/>
                <a:cs typeface="Arial"/>
              </a:rPr>
              <a:t>Оценить пригодность медицинских учреждений для </a:t>
            </a:r>
            <a:r>
              <a:rPr lang="ru-RU" sz="1200" b="1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ru-RU" sz="1200" b="1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200" b="1" i="0" u="none" baseline="0">
                <a:solidFill>
                  <a:srgbClr val="FFFFFF"/>
                </a:solidFill>
                <a:latin typeface="Arial"/>
                <a:cs typeface="Arial"/>
              </a:rPr>
              <a:t>размещения ОХЦ</a:t>
            </a:r>
            <a:endParaRPr lang="ru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4454" y="4088170"/>
            <a:ext cx="435494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ru-RU" sz="1200" b="0" i="0" u="none" baseline="0" dirty="0">
                <a:solidFill>
                  <a:srgbClr val="000000"/>
                </a:solidFill>
                <a:latin typeface="Arial"/>
                <a:cs typeface="Arial"/>
              </a:rPr>
              <a:t>Проверить требуемые инфраструктурные </a:t>
            </a:r>
            <a:r>
              <a:rPr lang="ru-RU" sz="1200" b="0" i="0" u="none" baseline="0" dirty="0">
                <a:latin typeface="Arial"/>
                <a:cs typeface="Arial"/>
              </a:rPr>
              <a:t>улучшения в потенциальных учреждениях и </a:t>
            </a:r>
            <a:r>
              <a:rPr lang="ru-RU" sz="1200" b="1" i="0" u="none" baseline="0" dirty="0">
                <a:latin typeface="Arial"/>
                <a:cs typeface="Arial"/>
              </a:rPr>
              <a:t>установить приоритет</a:t>
            </a:r>
            <a:r>
              <a:rPr lang="ru-RU" sz="1200" b="0" i="0" u="none" baseline="0" dirty="0">
                <a:latin typeface="Arial"/>
                <a:cs typeface="Arial"/>
              </a:rPr>
              <a:t> для готовых к принятию ОХЦ учреждений на год </a:t>
            </a:r>
            <a:endParaRPr lang="ru" sz="1200" dirty="0">
              <a:latin typeface="Arial"/>
              <a:cs typeface="Arial"/>
            </a:endParaRPr>
          </a:p>
          <a:p>
            <a:pPr marL="285750" indent="-285750" algn="l" rtl="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ru-RU" sz="1200" b="0" i="0" u="none" baseline="0" dirty="0">
                <a:solidFill>
                  <a:srgbClr val="000000"/>
                </a:solidFill>
                <a:latin typeface="Arial"/>
                <a:cs typeface="Arial"/>
              </a:rPr>
              <a:t>Составить окончательный список получающих ОХЦ медицинских учреждений</a:t>
            </a:r>
          </a:p>
          <a:p>
            <a:pPr marL="285750" indent="-285750" algn="l" rtl="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ru-RU" sz="1200" b="0" i="0" u="none" baseline="0" dirty="0">
                <a:solidFill>
                  <a:srgbClr val="000000"/>
                </a:solidFill>
                <a:latin typeface="Arial"/>
                <a:cs typeface="Arial"/>
              </a:rPr>
              <a:t>Подать окончательный список ЮНИСЕФ вместе с информацией, запрашиваемой в </a:t>
            </a:r>
            <a:r>
              <a:rPr lang="ru-RU" sz="1200" b="0" i="0" u="none" baseline="0" dirty="0">
                <a:latin typeface="Arial"/>
                <a:cs typeface="Arial"/>
              </a:rPr>
              <a:t>Bi2 (слайд 7)</a:t>
            </a:r>
            <a:endParaRPr lang="ru" sz="1200" dirty="0">
              <a:latin typeface="Arial"/>
              <a:cs typeface="Arial"/>
            </a:endParaRP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auto">
          <a:xfrm rot="5400000">
            <a:off x="279589" y="3934500"/>
            <a:ext cx="2057400" cy="1656000"/>
          </a:xfrm>
          <a:prstGeom prst="chevron">
            <a:avLst>
              <a:gd name="adj" fmla="val 14798"/>
            </a:avLst>
          </a:prstGeom>
          <a:solidFill>
            <a:srgbClr val="00589F"/>
          </a:solidFill>
          <a:ln w="3175">
            <a:noFill/>
            <a:headEnd/>
            <a:tailEnd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anchor="ctr"/>
          <a:lstStyle/>
          <a:p>
            <a:pPr algn="ctr" rtl="0"/>
            <a:r>
              <a:rPr lang="ru-RU" sz="1200" b="1" i="0" u="none" baseline="0">
                <a:solidFill>
                  <a:srgbClr val="FFFFFF"/>
                </a:solidFill>
                <a:latin typeface="Arial"/>
                <a:cs typeface="Arial"/>
              </a:rPr>
              <a:t>Составить окончательный список учреждений для распределения закупленного ОХЦ</a:t>
            </a:r>
            <a:endParaRPr lang="ru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5200" y="5332512"/>
            <a:ext cx="17210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ru-RU" sz="1000" b="1" i="0" u="none" baseline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 Для конкретной страны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728867"/>
            <a:ext cx="4267200" cy="223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l" rtl="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ru-RU" sz="1200" b="0" i="0" u="none" baseline="0" dirty="0">
                <a:solidFill>
                  <a:srgbClr val="000000"/>
                </a:solidFill>
                <a:latin typeface="Arial"/>
                <a:cs typeface="Arial"/>
              </a:rPr>
              <a:t>Выполнить оценку учреждения в целях</a:t>
            </a:r>
            <a:r>
              <a:rPr lang="ru-RU" sz="1200" b="0" i="0" u="none" baseline="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1200" b="0" i="0" u="none" baseline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569913" lvl="2" indent="-277813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Arial"/>
              <a:buChar char="•"/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Определения учреждений, готовых в размещению ОХЦ</a:t>
            </a:r>
          </a:p>
          <a:p>
            <a:pPr marL="569913" lvl="2" indent="-277813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Определения потребностей в инфраструктурных улучшениях для учреждений, неготовых к размещению ОХЦ</a:t>
            </a:r>
          </a:p>
          <a:p>
            <a:pPr marL="285750" indent="-285750" algn="l" rtl="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ru-RU" sz="1200" b="0" i="0" u="none" baseline="0" dirty="0" smtClean="0">
                <a:latin typeface="Arial"/>
                <a:cs typeface="Arial"/>
              </a:rPr>
              <a:t>Провести </a:t>
            </a:r>
            <a:r>
              <a:rPr lang="ru-RU" sz="1200" b="0" i="0" u="none" baseline="0" dirty="0">
                <a:latin typeface="Arial"/>
                <a:cs typeface="Arial"/>
              </a:rPr>
              <a:t>необходимые ремонтные работы в учреждениях, где требуются улучшения, к моменту получения ОХЦ</a:t>
            </a:r>
          </a:p>
          <a:p>
            <a:pPr marL="285750" indent="-285750" algn="l" rtl="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ru-RU" sz="1200" b="0" i="0" u="none" baseline="0" dirty="0">
                <a:latin typeface="Arial"/>
                <a:cs typeface="Arial"/>
              </a:rPr>
              <a:t>Пересмотреть приоритеты в списке установки по объектам, требующим ремонтных работ</a:t>
            </a:r>
            <a:endParaRPr lang="ru" sz="1200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523" y="65852"/>
            <a:ext cx="47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rtl="0">
              <a:defRPr/>
            </a:pPr>
            <a:r>
              <a:rPr lang="ru-RU" b="1" i="0" u="none" baseline="0">
                <a:solidFill>
                  <a:schemeClr val="bg1"/>
                </a:solidFill>
                <a:latin typeface="Arial Narrow"/>
                <a:ea typeface="ＭＳ Ｐゴシック"/>
                <a:cs typeface="Arial Narrow"/>
              </a:rPr>
              <a:t>Bi3</a:t>
            </a:r>
            <a:endParaRPr lang="ru" b="1" dirty="0">
              <a:solidFill>
                <a:schemeClr val="bg1"/>
              </a:solidFill>
              <a:latin typeface="Arial Narrow"/>
              <a:ea typeface="ＭＳ Ｐゴシック"/>
              <a:cs typeface="Arial Narrow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gray">
          <a:xfrm>
            <a:off x="656588" y="106680"/>
            <a:ext cx="83128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1135" rtl="0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Для подтверждения готовности учреждения требуется ряд этапов</a:t>
            </a:r>
            <a:endParaRPr lang="ru" sz="1400" b="1" kern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4" name="Rectangle 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39410" y="1079863"/>
            <a:ext cx="32035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ru-RU" sz="1800" b="1" i="0" u="none" baseline="0">
                <a:solidFill>
                  <a:srgbClr val="575757"/>
                </a:solidFill>
                <a:latin typeface="Arial"/>
                <a:ea typeface="ＭＳ Ｐゴシック"/>
                <a:cs typeface="Arial"/>
              </a:rPr>
              <a:t>Этапы</a:t>
            </a:r>
            <a:endParaRPr lang="ru" sz="1800" b="1" dirty="0">
              <a:solidFill>
                <a:srgbClr val="575757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5" name="Rectangle 3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362200" y="1079863"/>
            <a:ext cx="111600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ru-RU" sz="1800" b="1" i="0" u="none" baseline="0">
                <a:solidFill>
                  <a:srgbClr val="575757"/>
                </a:solidFill>
                <a:ea typeface="ＭＳ Ｐゴシック"/>
                <a:cs typeface="Arial"/>
              </a:rPr>
              <a:t>Мероприятия</a:t>
            </a:r>
          </a:p>
        </p:txBody>
      </p:sp>
      <p:sp>
        <p:nvSpPr>
          <p:cNvPr id="33" name="Rectangle 3"/>
          <p:cNvSpPr txBox="1"/>
          <p:nvPr/>
        </p:nvSpPr>
        <p:spPr bwMode="gray">
          <a:xfrm>
            <a:off x="7086600" y="925945"/>
            <a:ext cx="1882800" cy="4330367"/>
          </a:xfrm>
          <a:prstGeom prst="rect">
            <a:avLst/>
          </a:prstGeom>
          <a:solidFill>
            <a:srgbClr val="00589F">
              <a:alpha val="23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>
            <a:defPPr>
              <a:defRPr lang="ru"/>
            </a:defPPr>
            <a:lvl1pPr fontAlgn="base">
              <a:spcBef>
                <a:spcPts val="200"/>
              </a:spcBef>
              <a:spcAft>
                <a:spcPts val="200"/>
              </a:spcAft>
              <a:defRPr sz="1400" b="0" u="none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indent="-173038" algn="l" rtl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sz="1800" b="1" i="0" u="none" baseline="0" dirty="0">
                <a:solidFill>
                  <a:schemeClr val="tx1"/>
                </a:solidFill>
                <a:cs typeface="Arial"/>
              </a:rPr>
              <a:t>Проверочный лист оценки учреждения</a:t>
            </a:r>
            <a:endParaRPr lang="ru" sz="1800" b="1" dirty="0">
              <a:solidFill>
                <a:schemeClr val="tx1"/>
              </a:solidFill>
              <a:cs typeface="Arial"/>
            </a:endParaRPr>
          </a:p>
          <a:p>
            <a:pPr indent="-173038" algn="l" rtl="0">
              <a:spcBef>
                <a:spcPct val="0"/>
              </a:spcBef>
              <a:spcAft>
                <a:spcPct val="0"/>
              </a:spcAft>
              <a:buFont typeface="Courier New"/>
              <a:buChar char="o"/>
              <a:defRPr/>
            </a:pPr>
            <a:r>
              <a:rPr lang="ru-RU" sz="1200" b="0" i="0" u="none" baseline="0" dirty="0">
                <a:solidFill>
                  <a:schemeClr val="tx1"/>
                </a:solidFill>
                <a:cs typeface="Arial"/>
              </a:rPr>
              <a:t>Включает основную информацию о:</a:t>
            </a:r>
          </a:p>
          <a:p>
            <a:pPr marL="173038" indent="-173038" algn="l" rtl="0">
              <a:buFont typeface="Courier New"/>
              <a:buChar char="o"/>
              <a:defRPr/>
            </a:pPr>
            <a:r>
              <a:rPr lang="ru-RU" sz="1200" b="0" i="0" u="none" baseline="0" dirty="0">
                <a:solidFill>
                  <a:schemeClr val="tx1"/>
                </a:solidFill>
                <a:cs typeface="Arial"/>
              </a:rPr>
              <a:t>Состоянии крыши</a:t>
            </a:r>
          </a:p>
          <a:p>
            <a:pPr marL="173038" indent="-173038" algn="l" rtl="0">
              <a:buFont typeface="Courier New"/>
              <a:buChar char="o"/>
              <a:defRPr/>
            </a:pPr>
            <a:r>
              <a:rPr lang="ru-RU" sz="1200" b="0" i="0" u="none" baseline="0" dirty="0">
                <a:solidFill>
                  <a:schemeClr val="tx1"/>
                </a:solidFill>
                <a:cs typeface="Arial"/>
              </a:rPr>
              <a:t>Уровне охраны (защиты от краж и службы безопасности) — при необходимости</a:t>
            </a:r>
            <a:r>
              <a:rPr lang="ru-RU" sz="1200" b="0" i="0" u="none" baseline="30000" dirty="0">
                <a:solidFill>
                  <a:schemeClr val="tx1"/>
                </a:solidFill>
                <a:cs typeface="Arial"/>
              </a:rPr>
              <a:t>1</a:t>
            </a:r>
            <a:endParaRPr lang="ru" sz="1200" dirty="0">
              <a:solidFill>
                <a:schemeClr val="tx1"/>
              </a:solidFill>
              <a:cs typeface="Arial"/>
            </a:endParaRPr>
          </a:p>
          <a:p>
            <a:pPr marL="173038" indent="-173038" algn="l" rtl="0">
              <a:buFont typeface="Courier New"/>
              <a:buChar char="o"/>
              <a:defRPr/>
            </a:pPr>
            <a:r>
              <a:rPr lang="ru-RU" sz="1200" b="0" i="0" u="none" baseline="0" dirty="0">
                <a:solidFill>
                  <a:schemeClr val="tx1"/>
                </a:solidFill>
                <a:cs typeface="Arial"/>
              </a:rPr>
              <a:t>Координатах GPS </a:t>
            </a:r>
            <a:r>
              <a:rPr lang="ru-RU" sz="1200" dirty="0">
                <a:solidFill>
                  <a:schemeClr val="tx1"/>
                </a:solidFill>
                <a:cs typeface="Arial"/>
              </a:rPr>
              <a:t/>
            </a:r>
            <a:br>
              <a:rPr lang="ru-RU" sz="1200" dirty="0">
                <a:solidFill>
                  <a:schemeClr val="tx1"/>
                </a:solidFill>
                <a:cs typeface="Arial"/>
              </a:rPr>
            </a:br>
            <a:r>
              <a:rPr lang="ru-RU" sz="1200" b="0" i="0" u="none" baseline="0" dirty="0">
                <a:solidFill>
                  <a:schemeClr val="tx1"/>
                </a:solidFill>
                <a:cs typeface="Arial"/>
              </a:rPr>
              <a:t>учреждения (необязательно)</a:t>
            </a:r>
          </a:p>
          <a:p>
            <a:pPr marL="173038" indent="-173038" algn="l" rtl="0">
              <a:buFont typeface="Courier New"/>
              <a:buChar char="o"/>
              <a:defRPr/>
            </a:pPr>
            <a:r>
              <a:rPr lang="ru-RU" sz="1200" b="0" i="0" u="none" baseline="0" dirty="0">
                <a:solidFill>
                  <a:schemeClr val="tx1"/>
                </a:solidFill>
                <a:cs typeface="Arial"/>
              </a:rPr>
              <a:t>Ф.И.О и номере телефона контактного лица в учреждении с правом подписи при получении ОХЦ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447800"/>
            <a:ext cx="6126480" cy="5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63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" name="dtable170554751157760 10 40 127 202 94"/>
          <p:cNvSpPr txBox="1">
            <a:spLocks noChangeArrowheads="1"/>
          </p:cNvSpPr>
          <p:nvPr/>
        </p:nvSpPr>
        <p:spPr bwMode="gray">
          <a:xfrm>
            <a:off x="2792008" y="1219200"/>
            <a:ext cx="612339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Должностное лицо (лица) из Министерства здравоохранения, </a:t>
            </a:r>
            <a:r>
              <a:rPr lang="ru-RU" sz="1200" b="0" i="0" u="none" baseline="0" dirty="0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уполномоченное</a:t>
            </a:r>
            <a:r>
              <a:rPr lang="en-US" sz="1200" b="0" i="0" u="none" baseline="0" dirty="0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/>
            </a:r>
            <a:br>
              <a:rPr lang="en-US" sz="1200" b="0" i="0" u="none" baseline="0" dirty="0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</a:br>
            <a:r>
              <a:rPr lang="ru-RU" sz="1200" b="0" i="0" u="none" baseline="0" dirty="0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(-</a:t>
            </a: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ые) на принятие решений об изменениях в списке мест установки </a:t>
            </a:r>
          </a:p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Уполномоченное (-ые) на принятие решений в случае отклонений лицо (лица) должно (-ы) быть доступно (-ы) в любое время в процессе реализации</a:t>
            </a:r>
            <a:endParaRPr lang="ru" sz="1200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Уполномоченное (-ые) на принятие решений в случае отклонений лицо (лица) должно (-ы) принимать решения по мере возникновения отклонений</a:t>
            </a:r>
          </a:p>
        </p:txBody>
      </p:sp>
      <p:sp>
        <p:nvSpPr>
          <p:cNvPr id="392" name="dtable170554751157760 10 40 100 202 17"/>
          <p:cNvSpPr txBox="1">
            <a:spLocks noChangeArrowheads="1"/>
          </p:cNvSpPr>
          <p:nvPr/>
        </p:nvSpPr>
        <p:spPr bwMode="gray">
          <a:xfrm>
            <a:off x="2639522" y="667325"/>
            <a:ext cx="6096086" cy="21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0">
              <a:spcBef>
                <a:spcPts val="400"/>
              </a:spcBef>
              <a:spcAft>
                <a:spcPts val="300"/>
              </a:spcAft>
              <a:buClr>
                <a:srgbClr val="339966"/>
              </a:buClr>
            </a:pPr>
            <a:r>
              <a:rPr lang="ru-RU" sz="1300" b="1" i="0" u="none" baseline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Замечания по разработке протокола отклонений</a:t>
            </a:r>
            <a:endParaRPr lang="ru" sz="1300" i="1" dirty="0" smtClean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15" name="dtable170554751157760 10 40 127 202 94"/>
          <p:cNvSpPr txBox="1">
            <a:spLocks noChangeArrowheads="1"/>
          </p:cNvSpPr>
          <p:nvPr/>
        </p:nvSpPr>
        <p:spPr bwMode="gray">
          <a:xfrm>
            <a:off x="2792008" y="4876800"/>
            <a:ext cx="619959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Расходы, связанные с отклонениями в результате ненадлежащего плана развертки, входят в сферу ответственности Министерства здравоохранения и выплачиваются Министерством здравоохранения из буферного запаса</a:t>
            </a:r>
            <a:endParaRPr lang="ru" sz="1200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Важно обеспечить готовность места установки в целях минимизации отклонений и расходов. Также критично наличие списка запасных мест установки</a:t>
            </a:r>
          </a:p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ЮНИСЕФ использует средства Правительства для оплаты поставщику в случае отклонений</a:t>
            </a:r>
          </a:p>
        </p:txBody>
      </p:sp>
      <p:sp>
        <p:nvSpPr>
          <p:cNvPr id="40" name="dtable170554751157760 10 40 127 202 94"/>
          <p:cNvSpPr txBox="1">
            <a:spLocks noChangeArrowheads="1"/>
          </p:cNvSpPr>
          <p:nvPr/>
        </p:nvSpPr>
        <p:spPr bwMode="gray">
          <a:xfrm>
            <a:off x="2792008" y="2438400"/>
            <a:ext cx="5836571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Уполномоченное (-ые) на принятие решений в случае отклонений лицо (лица) должно (-ы) быть доступно (-ы) в рабочее время, а его (их) контактные данные должны быть указаны в протоколе отклонений</a:t>
            </a:r>
          </a:p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ЮНИСЕФ регистрирует все отклонения и должен получать информацию обо всех решениях, связанных с изменением списка мест установка, в течение 24 часов с момента внесения изменения</a:t>
            </a:r>
          </a:p>
        </p:txBody>
      </p:sp>
      <p:sp>
        <p:nvSpPr>
          <p:cNvPr id="36" name="dtable170554751157760 10 40 127 202 94"/>
          <p:cNvSpPr txBox="1">
            <a:spLocks noChangeArrowheads="1"/>
          </p:cNvSpPr>
          <p:nvPr/>
        </p:nvSpPr>
        <p:spPr bwMode="gray">
          <a:xfrm>
            <a:off x="2792008" y="3657600"/>
            <a:ext cx="604719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Необходимо подготовить список потенциальных проблем/рисков, которые могут повлиять на доставку и установку оборудования</a:t>
            </a:r>
          </a:p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Следует подготовить мероприятия по урегулированию на основе выявленных проблем/рисков в целях минимизации отклонений </a:t>
            </a:r>
          </a:p>
          <a:p>
            <a:pPr lvl="1" algn="l" rtl="0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ru-RU" sz="1200" b="0" i="0" u="none" baseline="0" dirty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Если риск отклонений слишком высок, необходимо пересмотреть приоритеты в списке мест установки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439" y="985764"/>
            <a:ext cx="6097969" cy="8103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587439" y="365760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587439" y="239776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587439" y="487680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 txBox="1">
            <a:spLocks/>
          </p:cNvSpPr>
          <p:nvPr/>
        </p:nvSpPr>
        <p:spPr>
          <a:xfrm>
            <a:off x="458580" y="993762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rtl="0">
              <a:buClr>
                <a:srgbClr val="339966"/>
              </a:buClr>
            </a:pPr>
            <a:r>
              <a:rPr lang="ru-RU" sz="1400" b="1" i="0" u="none" baseline="0">
                <a:latin typeface="Arial"/>
                <a:ea typeface="ＭＳ Ｐゴシック"/>
                <a:cs typeface="Arial"/>
              </a:rPr>
              <a:t>Уполномоченные лица</a:t>
            </a:r>
            <a:endParaRPr lang="ru" sz="1100" b="1" dirty="0">
              <a:latin typeface="Arial"/>
              <a:ea typeface="ＭＳ Ｐゴシック"/>
              <a:cs typeface="Arial"/>
            </a:endParaRPr>
          </a:p>
          <a:p>
            <a:pPr marL="95250" algn="ctr" rtl="0">
              <a:buClr>
                <a:srgbClr val="339966"/>
              </a:buClr>
            </a:pPr>
            <a:endParaRPr lang="ru" sz="14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22" name="Rectangle 6"/>
          <p:cNvSpPr txBox="1">
            <a:spLocks/>
          </p:cNvSpPr>
          <p:nvPr/>
        </p:nvSpPr>
        <p:spPr>
          <a:xfrm>
            <a:off x="270165" y="808180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1</a:t>
            </a:r>
          </a:p>
        </p:txBody>
      </p:sp>
      <p:sp>
        <p:nvSpPr>
          <p:cNvPr id="23" name="Rectangle 6"/>
          <p:cNvSpPr txBox="1">
            <a:spLocks/>
          </p:cNvSpPr>
          <p:nvPr/>
        </p:nvSpPr>
        <p:spPr>
          <a:xfrm>
            <a:off x="458580" y="2393074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rtl="0">
              <a:buClr>
                <a:srgbClr val="339966"/>
              </a:buClr>
            </a:pPr>
            <a:r>
              <a:rPr lang="ru-RU" sz="1400" b="1" i="0" u="none" baseline="0">
                <a:latin typeface="Arial"/>
                <a:ea typeface="ＭＳ Ｐゴシック"/>
                <a:cs typeface="Arial"/>
              </a:rPr>
              <a:t>Контактные данные</a:t>
            </a:r>
            <a:endParaRPr lang="ru" sz="1100" b="1" dirty="0">
              <a:latin typeface="Arial"/>
              <a:ea typeface="ＭＳ Ｐゴシック"/>
              <a:cs typeface="Arial"/>
            </a:endParaRPr>
          </a:p>
          <a:p>
            <a:pPr marL="95250" algn="ctr" rtl="0">
              <a:buClr>
                <a:srgbClr val="339966"/>
              </a:buClr>
            </a:pPr>
            <a:endParaRPr lang="ru" sz="14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24" name="Rectangle 6"/>
          <p:cNvSpPr txBox="1">
            <a:spLocks/>
          </p:cNvSpPr>
          <p:nvPr/>
        </p:nvSpPr>
        <p:spPr>
          <a:xfrm>
            <a:off x="270165" y="2207492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2</a:t>
            </a:r>
          </a:p>
        </p:txBody>
      </p:sp>
      <p:sp>
        <p:nvSpPr>
          <p:cNvPr id="26" name="Rectangle 6"/>
          <p:cNvSpPr txBox="1">
            <a:spLocks/>
          </p:cNvSpPr>
          <p:nvPr/>
        </p:nvSpPr>
        <p:spPr>
          <a:xfrm>
            <a:off x="458580" y="3598414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rtl="0">
              <a:buClr>
                <a:srgbClr val="339966"/>
              </a:buClr>
            </a:pPr>
            <a:r>
              <a:rPr lang="ru-RU" sz="1400" b="1" i="0" u="none" baseline="0">
                <a:latin typeface="Arial"/>
                <a:ea typeface="ＭＳ Ｐゴシック"/>
                <a:cs typeface="Arial"/>
              </a:rPr>
              <a:t>Риски</a:t>
            </a:r>
            <a:endParaRPr lang="ru" sz="1100" b="1" dirty="0">
              <a:latin typeface="Arial"/>
              <a:ea typeface="ＭＳ Ｐゴシック"/>
              <a:cs typeface="Arial"/>
            </a:endParaRPr>
          </a:p>
          <a:p>
            <a:pPr marL="95250" algn="ctr" rtl="0">
              <a:buClr>
                <a:srgbClr val="339966"/>
              </a:buClr>
            </a:pPr>
            <a:endParaRPr lang="ru" sz="14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30" name="Rectangle 6"/>
          <p:cNvSpPr txBox="1">
            <a:spLocks/>
          </p:cNvSpPr>
          <p:nvPr/>
        </p:nvSpPr>
        <p:spPr>
          <a:xfrm>
            <a:off x="270166" y="3412832"/>
            <a:ext cx="355403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3</a:t>
            </a:r>
          </a:p>
        </p:txBody>
      </p:sp>
      <p:sp>
        <p:nvSpPr>
          <p:cNvPr id="31" name="Rectangle 6"/>
          <p:cNvSpPr txBox="1">
            <a:spLocks/>
          </p:cNvSpPr>
          <p:nvPr/>
        </p:nvSpPr>
        <p:spPr>
          <a:xfrm>
            <a:off x="458580" y="4808384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rtl="0">
              <a:buClr>
                <a:srgbClr val="339966"/>
              </a:buClr>
            </a:pPr>
            <a:r>
              <a:rPr lang="ru-RU" sz="1400" b="1" i="0" u="none" baseline="0">
                <a:latin typeface="Arial"/>
                <a:ea typeface="ＭＳ Ｐゴシック"/>
                <a:cs typeface="Arial"/>
              </a:rPr>
              <a:t>Расходы</a:t>
            </a:r>
            <a:endParaRPr lang="ru" sz="1100" b="1" dirty="0">
              <a:latin typeface="Arial"/>
              <a:ea typeface="ＭＳ Ｐゴシック"/>
              <a:cs typeface="Arial"/>
            </a:endParaRPr>
          </a:p>
          <a:p>
            <a:pPr marL="95250" algn="ctr" rtl="0">
              <a:buClr>
                <a:srgbClr val="339966"/>
              </a:buClr>
            </a:pPr>
            <a:endParaRPr lang="ru" sz="14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32" name="Rectangle 6"/>
          <p:cNvSpPr txBox="1">
            <a:spLocks/>
          </p:cNvSpPr>
          <p:nvPr/>
        </p:nvSpPr>
        <p:spPr>
          <a:xfrm>
            <a:off x="270165" y="4622802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ru-RU" sz="1100" b="1" i="0" u="none" kern="1200" baseline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 rtl="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ru" dirty="0" smtClean="0"/>
          </a:p>
        </p:txBody>
      </p:sp>
      <p:sp>
        <p:nvSpPr>
          <p:cNvPr id="35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56182" y="106680"/>
            <a:ext cx="848781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defTabSz="912391" rtl="0" eaLnBrk="0" hangingPunct="0">
              <a:defRPr/>
            </a:pPr>
            <a:r>
              <a:rPr lang="ru-RU" sz="1400" b="1" i="0" u="none" baseline="0" dirty="0">
                <a:solidFill>
                  <a:schemeClr val="bg1"/>
                </a:solidFill>
                <a:latin typeface="Arial Narrow"/>
                <a:cs typeface="Arial Narrow"/>
              </a:rPr>
              <a:t>Протокол отклонений: Контрактное обязательство ПООХЦ</a:t>
            </a:r>
            <a:endParaRPr lang="ru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632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8&quot;&gt;&lt;elem m_fUsage=&quot;2.28509999999999990000E+000&quot;&gt;&lt;m_msothmcolidx val=&quot;0&quot;/&gt;&lt;m_rgb r=&quot;3e&quot; g=&quot;55&quot; b=&quot;2f&quot;/&gt;&lt;m_ppcolschidx tagver0=&quot;23004&quot; tagname0=&quot;m_ppcolschidxUNRECOGNIZED&quot; val=&quot;0&quot;/&gt;&lt;m_nBrightness val=&quot;0&quot;/&gt;&lt;/elem&gt;&lt;elem m_fUsage=&quot;1.59049000000000020000E+000&quot;&gt;&lt;m_msothmcolidx val=&quot;0&quot;/&gt;&lt;m_rgb r=&quot;23&quot; g=&quot;47&quot; b=&quot;27&quot;/&gt;&lt;m_ppcolschidx tagver0=&quot;23004&quot; tagname0=&quot;m_ppcolschidxUNRECOGNIZED&quot; val=&quot;0&quot;/&gt;&lt;m_nBrightness val=&quot;0&quot;/&gt;&lt;/elem&gt;&lt;elem m_fUsage=&quot;1.47248903618999980000E+000&quot;&gt;&lt;m_msothmcolidx val=&quot;0&quot;/&gt;&lt;m_rgb r=&quot;ee&quot; g=&quot;fa&quot; b=&quot;9c&quot;/&gt;&lt;m_ppcolschidx tagver0=&quot;23004&quot; tagname0=&quot;m_ppcolschidxUNRECOGNIZED&quot; val=&quot;0&quot;/&gt;&lt;m_nBrightness val=&quot;0&quot;/&gt;&lt;/elem&gt;&lt;elem m_fUsage=&quot;9.91951650973079580000E-001&quot;&gt;&lt;m_msothmcolidx val=&quot;0&quot;/&gt;&lt;m_rgb r=&quot;fa&quot; g=&quot;f2&quot; b=&quot;96&quot;/&gt;&lt;m_ppcolschidx tagver0=&quot;23004&quot; tagname0=&quot;m_ppcolschidxUNRECOGNIZED&quot; val=&quot;0&quot;/&gt;&lt;m_nBrightness val=&quot;0&quot;/&gt;&lt;/elem&gt;&lt;elem m_fUsage=&quot;9.33779103492547000000E-001&quot;&gt;&lt;m_msothmcolidx val=&quot;0&quot;/&gt;&lt;m_rgb r=&quot;c1&quot; g=&quot;1f&quot; b=&quot;d&quot;/&gt;&lt;m_ppcolschidx tagver0=&quot;23004&quot; tagname0=&quot;m_ppcolschidxUNRECOGNIZED&quot; val=&quot;0&quot;/&gt;&lt;m_nBrightness val=&quot;0&quot;/&gt;&lt;/elem&gt;&lt;elem m_fUsage=&quot;9.08764110000000010000E-001&quot;&gt;&lt;m_msothmcolidx val=&quot;0&quot;/&gt;&lt;m_rgb r=&quot;f8&quot; g=&quot;f5&quot; b=&quot;d1&quot;/&gt;&lt;m_ppcolschidx tagver0=&quot;23004&quot; tagname0=&quot;m_ppcolschidxUNRECOGNIZED&quot; val=&quot;0&quot;/&gt;&lt;m_nBrightness val=&quot;0&quot;/&gt;&lt;/elem&gt;&lt;elem m_fUsage=&quot;5.31441000000000160000E-001&quot;&gt;&lt;m_msothmcolidx val=&quot;0&quot;/&gt;&lt;m_rgb r=&quot;0&quot; g=&quot;75&quot; b=&quot;35&quot;/&gt;&lt;m_ppcolschidx tagver0=&quot;23004&quot; tagname0=&quot;m_ppcolschidxUNRECOGNIZED&quot; val=&quot;0&quot;/&gt;&lt;m_nBrightness val=&quot;0&quot;/&gt;&lt;/elem&gt;&lt;elem m_fUsage=&quot;4.88320668575649100000E-001&quot;&gt;&lt;m_msothmcolidx val=&quot;0&quot;/&gt;&lt;m_rgb r=&quot;fa&quot; g=&quot;f3&quot; b=&quot;a2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1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968WhlE68_HvvfLiOd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JzH0M5jUaxn_M71.PtR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lVkRJ_Wk6eBOey8movo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8r6p2nOEW5jhuz0pI.n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c47Qbq4kic_K.5QlDL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55FK7vGKUuxqcAploMP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7BVqoG1EG6yI.R3og0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GZSDLyLkSzD8e6X3tKq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9aHe6S5EigBJ.TFdA5h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ZiH1QSUU.LrTBHACjB6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30AIIzcE6C7ioEblR_5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AixOXtLEeA1csPRGSQ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5kC9_bVUiOOr9md6Dgu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DKdWN9rUaZmeiC3vy8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k8MFJ9EiMhGpGVx3WY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JTs1YucEWsoLm7XfoDw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dxRuHCxkGmN7RpfOYpD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VhqDrQ_UK5GUQNiuIw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.fN9AyhU2kFRUeyoWyh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Df46CJQ0OqzbG4w_RgX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reDKOIfkmX.H4XdhEuC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ivteXAXEudWVJBsHHvk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06rA6mEkeJAdWpouXXd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ygik8u.UaaPcltliZt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ggtL94BEmGLRibYTjV_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cn2KGoJUqNeQXGnd98w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0YdtwgJkebsIkCwV6t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5kC9_bVUiOOr9md6Dgu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DKdWN9rUaZmeiC3vy8m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k8MFJ9EiMhGpGVx3W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JTs1YucEWsoLm7XfoDw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dxRuHCxkGmN7RpfOYpD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VhqDrQ_UK5GUQNiuIwr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.fN9AyhU2kFRUeyoWyh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Df46CJQ0OqzbG4w_Rg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reDKOIfkmX.H4XdhEuC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ivteXAXEudWVJBsHHvk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06rA6mEkeJAdWpouXXd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ygik8u.UaaPcltliZtD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GZyBzmUum9UyfFKWvc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ggtL94BEmGLRibYTjV_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cn2KGoJUqNeQXGnd98w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0YdtwgJkebsIkCwV6tR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Kb1DxWY0G508jW77dOa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k8MFJ9EiMhGpGVx3WY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cup7EPQUGUxEkSMkQpH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gTRzUwok2FhOjiLw3Uk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je_TkLCEGv265EDiiTC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rY9gGjVkGoaahUVN7tP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tR92.e00W2I9.YzZEYLA"/>
</p:tagLst>
</file>

<file path=ppt/theme/theme1.xml><?xml version="1.0" encoding="utf-8"?>
<a:theme xmlns:a="http://schemas.openxmlformats.org/drawingml/2006/main" name="1_Mckinsey">
  <a:themeElements>
    <a:clrScheme name="Custom 2">
      <a:dk1>
        <a:srgbClr val="1F1F1F"/>
      </a:dk1>
      <a:lt1>
        <a:srgbClr val="FFFFFF"/>
      </a:lt1>
      <a:dk2>
        <a:srgbClr val="339966"/>
      </a:dk2>
      <a:lt2>
        <a:srgbClr val="FFFFFF"/>
      </a:lt2>
      <a:accent1>
        <a:srgbClr val="DAF2E6"/>
      </a:accent1>
      <a:accent2>
        <a:srgbClr val="A3E0C2"/>
      </a:accent2>
      <a:accent3>
        <a:srgbClr val="75D1A3"/>
      </a:accent3>
      <a:accent4>
        <a:srgbClr val="3DB77A"/>
      </a:accent4>
      <a:accent5>
        <a:srgbClr val="339966"/>
      </a:accent5>
      <a:accent6>
        <a:srgbClr val="808080"/>
      </a:accent6>
      <a:hlink>
        <a:srgbClr val="D1F0E0"/>
      </a:hlink>
      <a:folHlink>
        <a:srgbClr val="339966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71699</TotalTime>
  <Words>2730</Words>
  <Application>Microsoft Office PowerPoint</Application>
  <PresentationFormat>On-screen Show (4:3)</PresentationFormat>
  <Paragraphs>421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Arial Narrow</vt:lpstr>
      <vt:lpstr>Calibri</vt:lpstr>
      <vt:lpstr>Courier New</vt:lpstr>
      <vt:lpstr>1_Mckinsey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Arnot-Kruger</dc:creator>
  <cp:lastModifiedBy>Yizi Yang</cp:lastModifiedBy>
  <cp:revision>1467</cp:revision>
  <cp:lastPrinted>2017-01-20T11:31:32Z</cp:lastPrinted>
  <dcterms:created xsi:type="dcterms:W3CDTF">2014-04-06T16:39:08Z</dcterms:created>
  <dcterms:modified xsi:type="dcterms:W3CDTF">2017-05-23T09:36:33Z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